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9" r:id="rId3"/>
    <p:sldId id="258" r:id="rId4"/>
    <p:sldId id="259" r:id="rId5"/>
    <p:sldId id="281" r:id="rId6"/>
    <p:sldId id="284" r:id="rId7"/>
    <p:sldId id="286" r:id="rId8"/>
    <p:sldId id="289" r:id="rId9"/>
    <p:sldId id="290" r:id="rId10"/>
    <p:sldId id="266" r:id="rId11"/>
    <p:sldId id="295" r:id="rId12"/>
    <p:sldId id="293" r:id="rId13"/>
    <p:sldId id="297" r:id="rId14"/>
    <p:sldId id="298" r:id="rId15"/>
    <p:sldId id="270" r:id="rId16"/>
    <p:sldId id="299" r:id="rId17"/>
    <p:sldId id="300" r:id="rId18"/>
    <p:sldId id="301" r:id="rId19"/>
    <p:sldId id="302" r:id="rId20"/>
    <p:sldId id="303" r:id="rId21"/>
    <p:sldId id="304" r:id="rId22"/>
    <p:sldId id="305" r:id="rId23"/>
    <p:sldId id="306" r:id="rId24"/>
    <p:sldId id="260" r:id="rId25"/>
    <p:sldId id="261" r:id="rId26"/>
    <p:sldId id="262" r:id="rId27"/>
    <p:sldId id="263" r:id="rId28"/>
    <p:sldId id="264" r:id="rId29"/>
    <p:sldId id="265" r:id="rId30"/>
    <p:sldId id="296" r:id="rId31"/>
    <p:sldId id="26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C47"/>
    <a:srgbClr val="E28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10"/>
    <p:restoredTop sz="92155"/>
  </p:normalViewPr>
  <p:slideViewPr>
    <p:cSldViewPr snapToGrid="0" snapToObjects="1">
      <p:cViewPr>
        <p:scale>
          <a:sx n="139" d="100"/>
          <a:sy n="139" d="100"/>
        </p:scale>
        <p:origin x="3360" y="164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Cost Drivers</c:v>
                </c:pt>
              </c:strCache>
            </c:strRef>
          </c:tx>
          <c:dPt>
            <c:idx val="0"/>
            <c:bubble3D val="0"/>
            <c:spPr>
              <a:solidFill>
                <a:schemeClr val="accent1">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0C-EF41-84F6-C4D54C14828A}"/>
              </c:ext>
            </c:extLst>
          </c:dPt>
          <c:dPt>
            <c:idx val="1"/>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0C-EF41-84F6-C4D54C14828A}"/>
              </c:ext>
            </c:extLst>
          </c:dPt>
          <c:dPt>
            <c:idx val="2"/>
            <c:bubble3D val="0"/>
            <c:spPr>
              <a:solidFill>
                <a:schemeClr val="accent1">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B0C-EF41-84F6-C4D54C1482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Calibration Hours</c:v>
                </c:pt>
                <c:pt idx="1">
                  <c:v>Bench Development</c:v>
                </c:pt>
                <c:pt idx="2">
                  <c:v>Overhead Hours</c:v>
                </c:pt>
              </c:strCache>
            </c:strRef>
          </c:cat>
          <c:val>
            <c:numRef>
              <c:f>Sheet1!$B$2:$B$4</c:f>
              <c:numCache>
                <c:formatCode>0.00%</c:formatCode>
                <c:ptCount val="3"/>
                <c:pt idx="0">
                  <c:v>0.17899999999999999</c:v>
                </c:pt>
                <c:pt idx="1">
                  <c:v>0.155</c:v>
                </c:pt>
                <c:pt idx="2">
                  <c:v>0.47499999999999998</c:v>
                </c:pt>
              </c:numCache>
            </c:numRef>
          </c:val>
          <c:extLst>
            <c:ext xmlns:c16="http://schemas.microsoft.com/office/drawing/2014/chart" uri="{C3380CC4-5D6E-409C-BE32-E72D297353CC}">
              <c16:uniqueId val="{00000000-0D1D-8E41-A91D-6F1ABB7FEAA9}"/>
            </c:ext>
          </c:extLst>
        </c:ser>
        <c:dLbls>
          <c:showLegendKey val="0"/>
          <c:showVal val="0"/>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3C3FE-C6A4-A24A-A50D-3B2373DCEB36}" type="datetimeFigureOut">
              <a:rPr lang="en-US" smtClean="0"/>
              <a:t>12/10/25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13A00-2F39-1143-A06B-0449DBF6C05B}" type="slidenum">
              <a:rPr lang="en-US" smtClean="0"/>
              <a:t>‹#›</a:t>
            </a:fld>
            <a:endParaRPr lang="en-US"/>
          </a:p>
        </p:txBody>
      </p:sp>
    </p:spTree>
    <p:extLst>
      <p:ext uri="{BB962C8B-B14F-4D97-AF65-F5344CB8AC3E}">
        <p14:creationId xmlns:p14="http://schemas.microsoft.com/office/powerpoint/2010/main" val="74798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D13A00-2F39-1143-A06B-0449DBF6C05B}" type="slidenum">
              <a:rPr lang="en-US" smtClean="0"/>
              <a:t>19</a:t>
            </a:fld>
            <a:endParaRPr lang="en-US"/>
          </a:p>
        </p:txBody>
      </p:sp>
    </p:spTree>
    <p:extLst>
      <p:ext uri="{BB962C8B-B14F-4D97-AF65-F5344CB8AC3E}">
        <p14:creationId xmlns:p14="http://schemas.microsoft.com/office/powerpoint/2010/main" val="3104239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3EA3B4-6AEC-E748-8C9D-BF073A5A6499}"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38058-246E-3F42-89D1-3743417824CA}"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8A142-9FDC-1740-84E1-25DA769558EB}"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5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09021A-4DD3-854B-B35F-0EE3E23A0C8B}"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83B9A2-ECD6-884B-9762-9E934E1BFFC9}"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538243-621B-1747-B818-97E8C2C3CFBF}"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AD576E-4829-DB4E-A216-10CFC04BB0D5}" type="datetime1">
              <a:rPr lang="en-US" smtClean="0"/>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B5D6E7-9FCA-524C-AC8B-03CB8DB861F2}" type="datetime1">
              <a:rPr lang="en-US" smtClean="0"/>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38224-331A-7D47-BDE8-5F3284C13346}" type="datetime1">
              <a:rPr lang="en-US" smtClean="0"/>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AFAFD0-1E65-9444-9DA4-F24D1533B04E}"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8905C5-27C7-DE42-966D-69C91AF619F1}"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1E8EB5-273A-544B-A15F-CF8A5A660909}" type="datetime1">
              <a:rPr lang="en-US" smtClean="0"/>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7.sv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3.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jpg"/><Relationship Id="rId4" Type="http://schemas.openxmlformats.org/officeDocument/2006/relationships/image" Target="../media/image37.pn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3.jpg"/><Relationship Id="rId5" Type="http://schemas.openxmlformats.org/officeDocument/2006/relationships/image" Target="../media/image43.png"/><Relationship Id="rId10" Type="http://schemas.openxmlformats.org/officeDocument/2006/relationships/image" Target="../media/image2.png"/><Relationship Id="rId4" Type="http://schemas.openxmlformats.org/officeDocument/2006/relationships/image" Target="../media/image42.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jp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3.jpg"/><Relationship Id="rId5" Type="http://schemas.openxmlformats.org/officeDocument/2006/relationships/image" Target="../media/image53.png"/><Relationship Id="rId10" Type="http://schemas.openxmlformats.org/officeDocument/2006/relationships/image" Target="../media/image2.png"/><Relationship Id="rId4" Type="http://schemas.openxmlformats.org/officeDocument/2006/relationships/image" Target="../media/image52.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6.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3.jpg"/><Relationship Id="rId5" Type="http://schemas.openxmlformats.org/officeDocument/2006/relationships/image" Target="../media/image60.png"/><Relationship Id="rId10" Type="http://schemas.openxmlformats.org/officeDocument/2006/relationships/image" Target="../media/image2.png"/><Relationship Id="rId4" Type="http://schemas.openxmlformats.org/officeDocument/2006/relationships/image" Target="../media/image59.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375" y="434402"/>
            <a:ext cx="4044060" cy="1071859"/>
          </a:xfrm>
        </p:spPr>
        <p:txBody>
          <a:bodyPr anchor="b">
            <a:normAutofit/>
          </a:bodyPr>
          <a:lstStyle/>
          <a:p>
            <a:pPr>
              <a:lnSpc>
                <a:spcPct val="90000"/>
              </a:lnSpc>
            </a:pPr>
            <a:r>
              <a:rPr lang="en-GB" sz="3200" b="1" dirty="0">
                <a:solidFill>
                  <a:schemeClr val="tx2"/>
                </a:solidFill>
                <a:latin typeface="Arial" panose="020B0604020202020204" pitchFamily="34" charset="0"/>
                <a:cs typeface="Arial" panose="020B0604020202020204" pitchFamily="34" charset="0"/>
              </a:rPr>
              <a:t>AI-Based Ballpark Quotation Tool</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sX0" fmla="*/ 0 w 2606040"/>
              <a:gd name="csY0" fmla="*/ 0 h 18288"/>
              <a:gd name="csX1" fmla="*/ 625450 w 2606040"/>
              <a:gd name="csY1" fmla="*/ 0 h 18288"/>
              <a:gd name="csX2" fmla="*/ 1224839 w 2606040"/>
              <a:gd name="csY2" fmla="*/ 0 h 18288"/>
              <a:gd name="csX3" fmla="*/ 1824228 w 2606040"/>
              <a:gd name="csY3" fmla="*/ 0 h 18288"/>
              <a:gd name="csX4" fmla="*/ 2606040 w 2606040"/>
              <a:gd name="csY4" fmla="*/ 0 h 18288"/>
              <a:gd name="csX5" fmla="*/ 2606040 w 2606040"/>
              <a:gd name="csY5" fmla="*/ 18288 h 18288"/>
              <a:gd name="csX6" fmla="*/ 1902409 w 2606040"/>
              <a:gd name="csY6" fmla="*/ 18288 h 18288"/>
              <a:gd name="csX7" fmla="*/ 1276960 w 2606040"/>
              <a:gd name="csY7" fmla="*/ 18288 h 18288"/>
              <a:gd name="csX8" fmla="*/ 677570 w 2606040"/>
              <a:gd name="csY8" fmla="*/ 18288 h 18288"/>
              <a:gd name="csX9" fmla="*/ 0 w 2606040"/>
              <a:gd name="csY9" fmla="*/ 18288 h 18288"/>
              <a:gd name="csX10" fmla="*/ 0 w 2606040"/>
              <a:gd name="csY10"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872899"/>
            <a:ext cx="3182691" cy="3320668"/>
          </a:xfrm>
        </p:spPr>
        <p:txBody>
          <a:bodyPr>
            <a:normAutofit/>
          </a:bodyPr>
          <a:lstStyle/>
          <a:p>
            <a:pPr marL="0" indent="0">
              <a:buNone/>
            </a:pPr>
            <a:r>
              <a:rPr lang="en-US" sz="1900" dirty="0">
                <a:solidFill>
                  <a:schemeClr val="tx2"/>
                </a:solidFill>
                <a:latin typeface="Arial" panose="020B0604020202020204" pitchFamily="34" charset="0"/>
                <a:cs typeface="Arial" panose="020B0604020202020204" pitchFamily="34" charset="0"/>
              </a:rPr>
              <a:t>Team: </a:t>
            </a:r>
          </a:p>
          <a:p>
            <a:pPr marL="0" indent="0">
              <a:buNone/>
            </a:pPr>
            <a:r>
              <a:rPr lang="en-US" sz="1900" dirty="0">
                <a:solidFill>
                  <a:schemeClr val="tx2"/>
                </a:solidFill>
                <a:latin typeface="Arial" panose="020B0604020202020204" pitchFamily="34" charset="0"/>
                <a:cs typeface="Arial" panose="020B0604020202020204" pitchFamily="34" charset="0"/>
              </a:rPr>
              <a:t>Nida Ejaz</a:t>
            </a:r>
          </a:p>
          <a:p>
            <a:pPr marL="0" indent="0">
              <a:buNone/>
            </a:pPr>
            <a:r>
              <a:rPr lang="en-US" sz="1900" dirty="0">
                <a:solidFill>
                  <a:schemeClr val="tx2"/>
                </a:solidFill>
                <a:latin typeface="Arial" panose="020B0604020202020204" pitchFamily="34" charset="0"/>
                <a:cs typeface="Arial" panose="020B0604020202020204" pitchFamily="34" charset="0"/>
              </a:rPr>
              <a:t>Temur </a:t>
            </a:r>
            <a:r>
              <a:rPr lang="en-US" sz="1900" dirty="0" err="1">
                <a:solidFill>
                  <a:schemeClr val="tx2"/>
                </a:solidFill>
                <a:latin typeface="Arial" panose="020B0604020202020204" pitchFamily="34" charset="0"/>
                <a:cs typeface="Arial" panose="020B0604020202020204" pitchFamily="34" charset="0"/>
              </a:rPr>
              <a:t>Kuchkorov</a:t>
            </a:r>
            <a:endParaRPr lang="en-US" sz="1900" dirty="0">
              <a:solidFill>
                <a:schemeClr val="tx2"/>
              </a:solidFill>
              <a:latin typeface="Arial" panose="020B0604020202020204" pitchFamily="34" charset="0"/>
              <a:cs typeface="Arial" panose="020B0604020202020204" pitchFamily="34" charset="0"/>
            </a:endParaRPr>
          </a:p>
          <a:p>
            <a:pPr marL="0" indent="0">
              <a:buNone/>
            </a:pPr>
            <a:r>
              <a:rPr lang="en-US" sz="1900" dirty="0" err="1">
                <a:solidFill>
                  <a:schemeClr val="tx2"/>
                </a:solidFill>
                <a:latin typeface="Arial" panose="020B0604020202020204" pitchFamily="34" charset="0"/>
                <a:cs typeface="Arial" panose="020B0604020202020204" pitchFamily="34" charset="0"/>
              </a:rPr>
              <a:t>Javokhirbek</a:t>
            </a:r>
            <a:r>
              <a:rPr lang="en-US" sz="1900" dirty="0">
                <a:solidFill>
                  <a:schemeClr val="tx2"/>
                </a:solidFill>
                <a:latin typeface="Arial" panose="020B0604020202020204" pitchFamily="34" charset="0"/>
                <a:cs typeface="Arial" panose="020B0604020202020204" pitchFamily="34" charset="0"/>
              </a:rPr>
              <a:t> </a:t>
            </a:r>
            <a:r>
              <a:rPr lang="en-US" sz="1900" dirty="0" err="1">
                <a:solidFill>
                  <a:schemeClr val="tx2"/>
                </a:solidFill>
                <a:latin typeface="Arial" panose="020B0604020202020204" pitchFamily="34" charset="0"/>
                <a:cs typeface="Arial" panose="020B0604020202020204" pitchFamily="34" charset="0"/>
              </a:rPr>
              <a:t>Parpikhodjaev</a:t>
            </a:r>
            <a:endParaRPr lang="en-US" sz="1900" dirty="0">
              <a:solidFill>
                <a:schemeClr val="tx2"/>
              </a:solidFill>
              <a:latin typeface="Arial" panose="020B0604020202020204" pitchFamily="34" charset="0"/>
              <a:cs typeface="Arial" panose="020B0604020202020204" pitchFamily="34" charset="0"/>
            </a:endParaRPr>
          </a:p>
          <a:p>
            <a:pPr marL="0" indent="0">
              <a:buNone/>
            </a:pPr>
            <a:endParaRPr lang="en-US" sz="1900" dirty="0">
              <a:solidFill>
                <a:schemeClr val="tx2"/>
              </a:solidFill>
              <a:latin typeface="Arial" panose="020B0604020202020204" pitchFamily="34" charset="0"/>
              <a:cs typeface="Arial" panose="020B0604020202020204" pitchFamily="34" charset="0"/>
            </a:endParaRPr>
          </a:p>
        </p:txBody>
      </p:sp>
      <p:pic>
        <p:nvPicPr>
          <p:cNvPr id="4" name="object 3" descr="A blue circle with smoke&#10;&#10;AI-generated content may be incorrect.">
            <a:extLst>
              <a:ext uri="{FF2B5EF4-FFF2-40B4-BE49-F238E27FC236}">
                <a16:creationId xmlns:a16="http://schemas.microsoft.com/office/drawing/2014/main" id="{0ED7C05E-7E7F-0830-3755-14A1A8C94A67}"/>
              </a:ext>
            </a:extLst>
          </p:cNvPr>
          <p:cNvPicPr/>
          <p:nvPr/>
        </p:nvPicPr>
        <p:blipFill>
          <a:blip r:embed="rId2" cstate="print"/>
          <a:srcRect l="25622" r="31978"/>
          <a:stretch>
            <a:fillRect/>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2" name="Rectangle 3">
            <a:extLst>
              <a:ext uri="{FF2B5EF4-FFF2-40B4-BE49-F238E27FC236}">
                <a16:creationId xmlns:a16="http://schemas.microsoft.com/office/drawing/2014/main" id="{7CDBC6D2-3F71-E6FB-46CD-C72C2787C3E9}"/>
              </a:ext>
            </a:extLst>
          </p:cNvPr>
          <p:cNvSpPr>
            <a:spLocks noChangeArrowheads="1"/>
          </p:cNvSpPr>
          <p:nvPr/>
        </p:nvSpPr>
        <p:spPr bwMode="auto">
          <a:xfrm>
            <a:off x="264717" y="1644760"/>
            <a:ext cx="36133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2"/>
                </a:solidFill>
                <a:effectLst/>
                <a:latin typeface="Arial" panose="020B0604020202020204" pitchFamily="34" charset="0"/>
              </a:rPr>
              <a:t>Checkpoint 2: Develop</a:t>
            </a:r>
          </a:p>
        </p:txBody>
      </p:sp>
      <p:pic>
        <p:nvPicPr>
          <p:cNvPr id="1029" name="Picture 5">
            <a:extLst>
              <a:ext uri="{FF2B5EF4-FFF2-40B4-BE49-F238E27FC236}">
                <a16:creationId xmlns:a16="http://schemas.microsoft.com/office/drawing/2014/main" id="{083DA0B8-1AC5-2275-050A-FC7AA55DC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blue logo&#10;&#10;AI-generated content may be incorrect.">
            <a:extLst>
              <a:ext uri="{FF2B5EF4-FFF2-40B4-BE49-F238E27FC236}">
                <a16:creationId xmlns:a16="http://schemas.microsoft.com/office/drawing/2014/main" id="{67058805-204E-58AF-C12F-882216F79330}"/>
              </a:ext>
            </a:extLst>
          </p:cNvPr>
          <p:cNvPicPr>
            <a:picLocks noChangeAspect="1"/>
          </p:cNvPicPr>
          <p:nvPr/>
        </p:nvPicPr>
        <p:blipFill>
          <a:blip r:embed="rId4"/>
          <a:srcRect t="27623" b="29845"/>
          <a:stretch>
            <a:fillRect/>
          </a:stretch>
        </p:blipFill>
        <p:spPr>
          <a:xfrm>
            <a:off x="2783753" y="6086777"/>
            <a:ext cx="1198880" cy="509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651AEC6-83B0-1A2D-29E0-5B63C5449E51}"/>
              </a:ext>
            </a:extLst>
          </p:cNvPr>
          <p:cNvSpPr/>
          <p:nvPr/>
        </p:nvSpPr>
        <p:spPr>
          <a:xfrm>
            <a:off x="2000803" y="681549"/>
            <a:ext cx="5298440" cy="510283"/>
          </a:xfrm>
          <a:prstGeom prst="rect">
            <a:avLst/>
          </a:prstGeom>
          <a:noFill/>
          <a:ln/>
        </p:spPr>
        <p:txBody>
          <a:bodyPr wrap="none" lIns="0" tIns="0" rIns="0" bIns="0" rtlCol="0" anchor="t"/>
          <a:lstStyle/>
          <a:p>
            <a:pPr>
              <a:lnSpc>
                <a:spcPts val="3031"/>
              </a:lnSpc>
            </a:pPr>
            <a:r>
              <a:rPr lang="en-US" sz="4400" b="1" dirty="0">
                <a:solidFill>
                  <a:srgbClr val="152D47"/>
                </a:solidFill>
                <a:latin typeface="Arial" panose="020B0604020202020204" pitchFamily="34" charset="0"/>
                <a:ea typeface="Crimson Pro Semi Bold" pitchFamily="34" charset="-122"/>
                <a:cs typeface="Arial" panose="020B0604020202020204" pitchFamily="34" charset="0"/>
              </a:rPr>
              <a:t>The Data Challenge</a:t>
            </a:r>
            <a:endParaRPr lang="en-US" sz="4400" b="1" dirty="0">
              <a:latin typeface="Arial" panose="020B0604020202020204" pitchFamily="34" charset="0"/>
              <a:cs typeface="Arial" panose="020B0604020202020204" pitchFamily="34" charset="0"/>
            </a:endParaRPr>
          </a:p>
        </p:txBody>
      </p:sp>
      <p:sp>
        <p:nvSpPr>
          <p:cNvPr id="3" name="Text 1">
            <a:extLst>
              <a:ext uri="{FF2B5EF4-FFF2-40B4-BE49-F238E27FC236}">
                <a16:creationId xmlns:a16="http://schemas.microsoft.com/office/drawing/2014/main" id="{88F9882C-B2AA-E70B-0D6B-A57559B76664}"/>
              </a:ext>
            </a:extLst>
          </p:cNvPr>
          <p:cNvSpPr/>
          <p:nvPr/>
        </p:nvSpPr>
        <p:spPr>
          <a:xfrm>
            <a:off x="281254" y="2461840"/>
            <a:ext cx="3924598" cy="198463"/>
          </a:xfrm>
          <a:prstGeom prst="rect">
            <a:avLst/>
          </a:prstGeom>
          <a:noFill/>
          <a:ln/>
        </p:spPr>
        <p:txBody>
          <a:bodyPr wrap="none" lIns="0" tIns="0" rIns="0" bIns="0" rtlCol="0" anchor="t"/>
          <a:lstStyle/>
          <a:p>
            <a:pPr>
              <a:lnSpc>
                <a:spcPts val="1563"/>
              </a:lnSpc>
            </a:pPr>
            <a:r>
              <a:rPr lang="en-US" sz="1400" dirty="0">
                <a:solidFill>
                  <a:srgbClr val="152C47"/>
                </a:solidFill>
                <a:latin typeface="Arial" panose="020B0604020202020204" pitchFamily="34" charset="0"/>
                <a:ea typeface="Heebo" pitchFamily="34" charset="-122"/>
                <a:cs typeface="Arial" panose="020B0604020202020204" pitchFamily="34" charset="0"/>
              </a:rPr>
              <a:t>Key Statistics:</a:t>
            </a:r>
            <a:endParaRPr lang="en-US" sz="1400" dirty="0">
              <a:solidFill>
                <a:srgbClr val="152C47"/>
              </a:solidFill>
              <a:latin typeface="Arial" panose="020B0604020202020204" pitchFamily="34" charset="0"/>
              <a:cs typeface="Arial" panose="020B0604020202020204" pitchFamily="34" charset="0"/>
            </a:endParaRPr>
          </a:p>
        </p:txBody>
      </p:sp>
      <p:sp>
        <p:nvSpPr>
          <p:cNvPr id="4" name="Text 2">
            <a:extLst>
              <a:ext uri="{FF2B5EF4-FFF2-40B4-BE49-F238E27FC236}">
                <a16:creationId xmlns:a16="http://schemas.microsoft.com/office/drawing/2014/main" id="{EA18F525-F1CF-0E15-5D33-57871043A61C}"/>
              </a:ext>
            </a:extLst>
          </p:cNvPr>
          <p:cNvSpPr/>
          <p:nvPr/>
        </p:nvSpPr>
        <p:spPr>
          <a:xfrm>
            <a:off x="281254" y="2771924"/>
            <a:ext cx="3924598" cy="198463"/>
          </a:xfrm>
          <a:prstGeom prst="rect">
            <a:avLst/>
          </a:prstGeom>
          <a:noFill/>
          <a:ln/>
        </p:spPr>
        <p:txBody>
          <a:bodyPr wrap="none" lIns="0" tIns="0" rIns="0" bIns="0" rtlCol="0" anchor="t"/>
          <a:lstStyle/>
          <a:p>
            <a:pPr marL="214313" indent="-214313">
              <a:lnSpc>
                <a:spcPts val="1563"/>
              </a:lnSpc>
              <a:buSzPct val="100000"/>
              <a:buChar char="•"/>
            </a:pPr>
            <a:r>
              <a:rPr lang="en-US" sz="1400" dirty="0">
                <a:solidFill>
                  <a:srgbClr val="152C47"/>
                </a:solidFill>
                <a:latin typeface="Arial" panose="020B0604020202020204" pitchFamily="34" charset="0"/>
                <a:ea typeface="Heebo" pitchFamily="34" charset="-122"/>
                <a:cs typeface="Arial" panose="020B0604020202020204" pitchFamily="34" charset="0"/>
              </a:rPr>
              <a:t>Dataset: very small, 37 Cleaned Historical Projects</a:t>
            </a:r>
            <a:endParaRPr lang="en-US" sz="1400" dirty="0">
              <a:solidFill>
                <a:srgbClr val="152C47"/>
              </a:solidFill>
              <a:latin typeface="Arial" panose="020B0604020202020204" pitchFamily="34" charset="0"/>
              <a:cs typeface="Arial" panose="020B0604020202020204" pitchFamily="34" charset="0"/>
            </a:endParaRPr>
          </a:p>
        </p:txBody>
      </p:sp>
      <p:sp>
        <p:nvSpPr>
          <p:cNvPr id="5" name="Text 3">
            <a:extLst>
              <a:ext uri="{FF2B5EF4-FFF2-40B4-BE49-F238E27FC236}">
                <a16:creationId xmlns:a16="http://schemas.microsoft.com/office/drawing/2014/main" id="{D5296CDE-6BF4-A515-2685-0B355587608C}"/>
              </a:ext>
            </a:extLst>
          </p:cNvPr>
          <p:cNvSpPr/>
          <p:nvPr/>
        </p:nvSpPr>
        <p:spPr>
          <a:xfrm>
            <a:off x="281254" y="3013770"/>
            <a:ext cx="3924598" cy="198463"/>
          </a:xfrm>
          <a:prstGeom prst="rect">
            <a:avLst/>
          </a:prstGeom>
          <a:noFill/>
          <a:ln/>
        </p:spPr>
        <p:txBody>
          <a:bodyPr wrap="none" lIns="0" tIns="0" rIns="0" bIns="0" rtlCol="0" anchor="t"/>
          <a:lstStyle/>
          <a:p>
            <a:pPr marL="214313" indent="-214313">
              <a:lnSpc>
                <a:spcPts val="1563"/>
              </a:lnSpc>
              <a:buSzPct val="100000"/>
              <a:buChar char="•"/>
            </a:pPr>
            <a:r>
              <a:rPr lang="en-US" sz="1400" dirty="0">
                <a:solidFill>
                  <a:srgbClr val="152C47"/>
                </a:solidFill>
                <a:latin typeface="Arial" panose="020B0604020202020204" pitchFamily="34" charset="0"/>
                <a:ea typeface="Heebo" pitchFamily="34" charset="-122"/>
                <a:cs typeface="Arial" panose="020B0604020202020204" pitchFamily="34" charset="0"/>
              </a:rPr>
              <a:t>Cost Range: €7K to €5M.</a:t>
            </a:r>
            <a:endParaRPr lang="en-US" sz="1400" dirty="0">
              <a:solidFill>
                <a:srgbClr val="152C47"/>
              </a:solidFill>
              <a:latin typeface="Arial" panose="020B0604020202020204" pitchFamily="34" charset="0"/>
              <a:cs typeface="Arial" panose="020B0604020202020204" pitchFamily="34" charset="0"/>
            </a:endParaRPr>
          </a:p>
        </p:txBody>
      </p:sp>
      <p:sp>
        <p:nvSpPr>
          <p:cNvPr id="6" name="Text 4">
            <a:extLst>
              <a:ext uri="{FF2B5EF4-FFF2-40B4-BE49-F238E27FC236}">
                <a16:creationId xmlns:a16="http://schemas.microsoft.com/office/drawing/2014/main" id="{A76DB236-426C-6977-423A-9DF940CAE34E}"/>
              </a:ext>
            </a:extLst>
          </p:cNvPr>
          <p:cNvSpPr/>
          <p:nvPr/>
        </p:nvSpPr>
        <p:spPr>
          <a:xfrm>
            <a:off x="281254" y="3255615"/>
            <a:ext cx="3924598" cy="198463"/>
          </a:xfrm>
          <a:prstGeom prst="rect">
            <a:avLst/>
          </a:prstGeom>
          <a:noFill/>
          <a:ln/>
        </p:spPr>
        <p:txBody>
          <a:bodyPr wrap="none" lIns="0" tIns="0" rIns="0" bIns="0" rtlCol="0" anchor="t"/>
          <a:lstStyle/>
          <a:p>
            <a:pPr marL="214313" indent="-214313">
              <a:lnSpc>
                <a:spcPts val="1563"/>
              </a:lnSpc>
              <a:buSzPct val="100000"/>
              <a:buChar char="•"/>
            </a:pPr>
            <a:r>
              <a:rPr lang="en-US" sz="1400" dirty="0">
                <a:solidFill>
                  <a:srgbClr val="152C47"/>
                </a:solidFill>
                <a:latin typeface="Arial" panose="020B0604020202020204" pitchFamily="34" charset="0"/>
                <a:ea typeface="Heebo" pitchFamily="34" charset="-122"/>
                <a:cs typeface="Arial" panose="020B0604020202020204" pitchFamily="34" charset="0"/>
              </a:rPr>
              <a:t>Challenge: Extreme variance requires Log-Transformation</a:t>
            </a:r>
            <a:endParaRPr lang="en-US" sz="1400" dirty="0">
              <a:solidFill>
                <a:srgbClr val="152C47"/>
              </a:solidFill>
              <a:latin typeface="Arial" panose="020B0604020202020204" pitchFamily="34" charset="0"/>
              <a:cs typeface="Arial" panose="020B0604020202020204" pitchFamily="34" charset="0"/>
            </a:endParaRPr>
          </a:p>
        </p:txBody>
      </p:sp>
      <p:pic>
        <p:nvPicPr>
          <p:cNvPr id="7" name="Image 0" descr="preencoded.png">
            <a:extLst>
              <a:ext uri="{FF2B5EF4-FFF2-40B4-BE49-F238E27FC236}">
                <a16:creationId xmlns:a16="http://schemas.microsoft.com/office/drawing/2014/main" id="{F7AB285E-A0CA-320C-0F67-1261F49FBBE1}"/>
              </a:ext>
            </a:extLst>
          </p:cNvPr>
          <p:cNvPicPr>
            <a:picLocks noChangeAspect="1"/>
          </p:cNvPicPr>
          <p:nvPr/>
        </p:nvPicPr>
        <p:blipFill>
          <a:blip r:embed="rId2"/>
          <a:srcRect r="26252"/>
          <a:stretch>
            <a:fillRect/>
          </a:stretch>
        </p:blipFill>
        <p:spPr>
          <a:xfrm>
            <a:off x="5107613" y="2083100"/>
            <a:ext cx="3009418" cy="2543491"/>
          </a:xfrm>
          <a:prstGeom prst="rect">
            <a:avLst/>
          </a:prstGeom>
        </p:spPr>
      </p:pic>
      <p:sp>
        <p:nvSpPr>
          <p:cNvPr id="8" name="Text 5">
            <a:extLst>
              <a:ext uri="{FF2B5EF4-FFF2-40B4-BE49-F238E27FC236}">
                <a16:creationId xmlns:a16="http://schemas.microsoft.com/office/drawing/2014/main" id="{082C8035-348F-3BA7-5C66-F5A6701A4A86}"/>
              </a:ext>
            </a:extLst>
          </p:cNvPr>
          <p:cNvSpPr/>
          <p:nvPr/>
        </p:nvSpPr>
        <p:spPr>
          <a:xfrm>
            <a:off x="4650023" y="4741905"/>
            <a:ext cx="3924598" cy="198463"/>
          </a:xfrm>
          <a:prstGeom prst="rect">
            <a:avLst/>
          </a:prstGeom>
          <a:noFill/>
          <a:ln/>
        </p:spPr>
        <p:txBody>
          <a:bodyPr wrap="none" lIns="0" tIns="0" rIns="0" bIns="0" rtlCol="0" anchor="t"/>
          <a:lstStyle/>
          <a:p>
            <a:pPr algn="ctr">
              <a:lnSpc>
                <a:spcPts val="1563"/>
              </a:lnSpc>
            </a:pPr>
            <a:r>
              <a:rPr lang="en-US" sz="969" dirty="0">
                <a:solidFill>
                  <a:srgbClr val="152C47"/>
                </a:solidFill>
                <a:latin typeface="Heebo" pitchFamily="34" charset="0"/>
                <a:ea typeface="Heebo" pitchFamily="34" charset="-122"/>
                <a:cs typeface="Heebo" pitchFamily="34" charset="-120"/>
              </a:rPr>
              <a:t>Histogram of Project Cost Distribution</a:t>
            </a:r>
            <a:endParaRPr lang="en-US" sz="969" dirty="0">
              <a:solidFill>
                <a:srgbClr val="152C47"/>
              </a:solidFill>
            </a:endParaRPr>
          </a:p>
        </p:txBody>
      </p:sp>
      <p:pic>
        <p:nvPicPr>
          <p:cNvPr id="9" name="Picture 8">
            <a:extLst>
              <a:ext uri="{FF2B5EF4-FFF2-40B4-BE49-F238E27FC236}">
                <a16:creationId xmlns:a16="http://schemas.microsoft.com/office/drawing/2014/main" id="{BE9259D1-0B0D-EC1B-1F74-D0407BCA5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blue logo&#10;&#10;AI-generated content may be incorrect.">
            <a:extLst>
              <a:ext uri="{FF2B5EF4-FFF2-40B4-BE49-F238E27FC236}">
                <a16:creationId xmlns:a16="http://schemas.microsoft.com/office/drawing/2014/main" id="{6EB1ADE8-F6FE-78A7-0DCB-40BD7F22C869}"/>
              </a:ext>
            </a:extLst>
          </p:cNvPr>
          <p:cNvPicPr>
            <a:picLocks noChangeAspect="1"/>
          </p:cNvPicPr>
          <p:nvPr/>
        </p:nvPicPr>
        <p:blipFill>
          <a:blip r:embed="rId4"/>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3001391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E4F00-0FBD-A4F9-F7BE-3137FB0F72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B0AF8C-F798-AF54-F4F4-E9123300CDF3}"/>
              </a:ext>
            </a:extLst>
          </p:cNvPr>
          <p:cNvSpPr>
            <a:spLocks noGrp="1"/>
          </p:cNvSpPr>
          <p:nvPr>
            <p:ph type="title"/>
          </p:nvPr>
        </p:nvSpPr>
        <p:spPr>
          <a:xfrm>
            <a:off x="357808" y="311505"/>
            <a:ext cx="8229600" cy="1143000"/>
          </a:xfrm>
        </p:spPr>
        <p:txBody>
          <a:bodyPr/>
          <a:lstStyle/>
          <a:p>
            <a:r>
              <a:rPr lang="en-GB" b="1" dirty="0">
                <a:solidFill>
                  <a:schemeClr val="tx2"/>
                </a:solidFill>
              </a:rPr>
              <a:t>Research Questions</a:t>
            </a:r>
          </a:p>
        </p:txBody>
      </p:sp>
      <p:sp>
        <p:nvSpPr>
          <p:cNvPr id="3" name="Content Placeholder 2">
            <a:extLst>
              <a:ext uri="{FF2B5EF4-FFF2-40B4-BE49-F238E27FC236}">
                <a16:creationId xmlns:a16="http://schemas.microsoft.com/office/drawing/2014/main" id="{465AC0B2-D248-7159-4989-9BFEDC2513DC}"/>
              </a:ext>
            </a:extLst>
          </p:cNvPr>
          <p:cNvSpPr>
            <a:spLocks noGrp="1"/>
          </p:cNvSpPr>
          <p:nvPr>
            <p:ph idx="1"/>
          </p:nvPr>
        </p:nvSpPr>
        <p:spPr>
          <a:xfrm>
            <a:off x="258417" y="1755530"/>
            <a:ext cx="8428383" cy="3346940"/>
          </a:xfrm>
        </p:spPr>
        <p:txBody>
          <a:bodyPr>
            <a:noAutofit/>
          </a:bodyPr>
          <a:lstStyle/>
          <a:p>
            <a:r>
              <a:rPr lang="en-GB" sz="1600" b="1" dirty="0"/>
              <a:t>RQ1: </a:t>
            </a:r>
            <a:r>
              <a:rPr lang="en-GB" sz="1600" dirty="0"/>
              <a:t>Which technical PR features have the highest correlation with R&amp;D effort per function?</a:t>
            </a:r>
          </a:p>
          <a:p>
            <a:r>
              <a:rPr lang="en-GB" sz="1600" b="1" dirty="0"/>
              <a:t>RQ2: </a:t>
            </a:r>
            <a:r>
              <a:rPr lang="en-GB" sz="1600" dirty="0"/>
              <a:t>Which activities are affecting the cost of each function?</a:t>
            </a:r>
          </a:p>
          <a:p>
            <a:r>
              <a:rPr lang="en-GB" sz="1600" b="1" dirty="0"/>
              <a:t>RQ3: </a:t>
            </a:r>
            <a:r>
              <a:rPr lang="en-GB" sz="1600" dirty="0"/>
              <a:t>Can synthetic data improve model performance given the very limited number of historical PR–Offer pairs?</a:t>
            </a:r>
          </a:p>
          <a:p>
            <a:r>
              <a:rPr lang="en-GB" sz="1600" b="1" dirty="0"/>
              <a:t>RQ4: </a:t>
            </a:r>
            <a:r>
              <a:rPr lang="en-GB" sz="1600" dirty="0"/>
              <a:t>Which ML model (RF, </a:t>
            </a:r>
            <a:r>
              <a:rPr lang="en-GB" sz="1600" dirty="0" err="1"/>
              <a:t>XGBoost</a:t>
            </a:r>
            <a:r>
              <a:rPr lang="en-GB" sz="1600" dirty="0"/>
              <a:t>, Linear Models, Transformers?) gives the most interpretable &amp; accurate predictions?</a:t>
            </a:r>
          </a:p>
          <a:p>
            <a:r>
              <a:rPr lang="en-GB" sz="1600" b="1" dirty="0"/>
              <a:t>RQ5: </a:t>
            </a:r>
            <a:r>
              <a:rPr lang="en-GB" sz="1600" dirty="0"/>
              <a:t>How consistent are AI-generated ballpark estimations compared to expert-generated historical offers?</a:t>
            </a:r>
          </a:p>
        </p:txBody>
      </p:sp>
      <p:pic>
        <p:nvPicPr>
          <p:cNvPr id="6" name="Picture 5">
            <a:extLst>
              <a:ext uri="{FF2B5EF4-FFF2-40B4-BE49-F238E27FC236}">
                <a16:creationId xmlns:a16="http://schemas.microsoft.com/office/drawing/2014/main" id="{0B0C4B11-EBC2-7210-5FE9-15C31F24D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39C7E82F-EBD9-5AD9-5C25-23B5795C5479}"/>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886499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5BD9FC4-5CD3-04E0-617C-D2EC4B759FE2}"/>
              </a:ext>
            </a:extLst>
          </p:cNvPr>
          <p:cNvSpPr/>
          <p:nvPr/>
        </p:nvSpPr>
        <p:spPr>
          <a:xfrm>
            <a:off x="692452" y="976266"/>
            <a:ext cx="4516398" cy="416506"/>
          </a:xfrm>
          <a:prstGeom prst="rect">
            <a:avLst/>
          </a:prstGeom>
          <a:noFill/>
          <a:ln/>
        </p:spPr>
        <p:txBody>
          <a:bodyPr wrap="none" lIns="0" tIns="0" rIns="0" bIns="0" rtlCol="0" anchor="t"/>
          <a:lstStyle/>
          <a:p>
            <a:pPr>
              <a:lnSpc>
                <a:spcPts val="3031"/>
              </a:lnSpc>
            </a:pPr>
            <a:r>
              <a:rPr lang="en-US" sz="4400" b="1" dirty="0">
                <a:solidFill>
                  <a:schemeClr val="tx2"/>
                </a:solidFill>
                <a:latin typeface="Arial" panose="020B0604020202020204" pitchFamily="34" charset="0"/>
                <a:ea typeface="Crimson Pro Semi Bold" pitchFamily="34" charset="-122"/>
                <a:cs typeface="Arial" panose="020B0604020202020204" pitchFamily="34" charset="0"/>
              </a:rPr>
              <a:t>Feature Engineering Strategy</a:t>
            </a:r>
            <a:endParaRPr lang="en-US" sz="4400" b="1" dirty="0">
              <a:solidFill>
                <a:schemeClr val="tx2"/>
              </a:solidFill>
              <a:latin typeface="Arial" panose="020B0604020202020204" pitchFamily="34" charset="0"/>
              <a:cs typeface="Arial" panose="020B0604020202020204" pitchFamily="34" charset="0"/>
            </a:endParaRPr>
          </a:p>
        </p:txBody>
      </p:sp>
      <p:pic>
        <p:nvPicPr>
          <p:cNvPr id="3" name="Image 0" descr="preencoded.png">
            <a:extLst>
              <a:ext uri="{FF2B5EF4-FFF2-40B4-BE49-F238E27FC236}">
                <a16:creationId xmlns:a16="http://schemas.microsoft.com/office/drawing/2014/main" id="{CA724770-FAD5-F995-C9F5-394D9B9975B8}"/>
              </a:ext>
            </a:extLst>
          </p:cNvPr>
          <p:cNvPicPr>
            <a:picLocks noChangeAspect="1"/>
          </p:cNvPicPr>
          <p:nvPr/>
        </p:nvPicPr>
        <p:blipFill>
          <a:blip r:embed="rId2"/>
          <a:stretch>
            <a:fillRect/>
          </a:stretch>
        </p:blipFill>
        <p:spPr>
          <a:xfrm>
            <a:off x="503842" y="2381496"/>
            <a:ext cx="4075881" cy="496119"/>
          </a:xfrm>
          <a:prstGeom prst="rect">
            <a:avLst/>
          </a:prstGeom>
        </p:spPr>
      </p:pic>
      <p:sp>
        <p:nvSpPr>
          <p:cNvPr id="4" name="Text 1">
            <a:extLst>
              <a:ext uri="{FF2B5EF4-FFF2-40B4-BE49-F238E27FC236}">
                <a16:creationId xmlns:a16="http://schemas.microsoft.com/office/drawing/2014/main" id="{00B42F30-F738-1281-9C61-405DF6D66B65}"/>
              </a:ext>
            </a:extLst>
          </p:cNvPr>
          <p:cNvSpPr/>
          <p:nvPr/>
        </p:nvSpPr>
        <p:spPr>
          <a:xfrm>
            <a:off x="627816" y="3001589"/>
            <a:ext cx="2226097" cy="193849"/>
          </a:xfrm>
          <a:prstGeom prst="rect">
            <a:avLst/>
          </a:prstGeom>
          <a:noFill/>
          <a:ln/>
        </p:spPr>
        <p:txBody>
          <a:bodyPr wrap="none" lIns="0" tIns="0" rIns="0" bIns="0" rtlCol="0" anchor="t"/>
          <a:lstStyle/>
          <a:p>
            <a:pPr>
              <a:lnSpc>
                <a:spcPts val="1500"/>
              </a:lnSpc>
            </a:pPr>
            <a:r>
              <a:rPr lang="en-US" sz="1219" dirty="0">
                <a:solidFill>
                  <a:srgbClr val="152C47"/>
                </a:solidFill>
                <a:latin typeface="Arial" panose="020B0604020202020204" pitchFamily="34" charset="0"/>
                <a:ea typeface="Crimson Pro Semi Bold" pitchFamily="34" charset="-122"/>
                <a:cs typeface="Arial" panose="020B0604020202020204" pitchFamily="34" charset="0"/>
              </a:rPr>
              <a:t>Log-scale applied to Hours &amp; Costs</a:t>
            </a:r>
            <a:endParaRPr lang="en-US" sz="1219" dirty="0">
              <a:solidFill>
                <a:srgbClr val="152C47"/>
              </a:solidFill>
              <a:latin typeface="Arial" panose="020B0604020202020204" pitchFamily="34" charset="0"/>
              <a:cs typeface="Arial" panose="020B0604020202020204" pitchFamily="34" charset="0"/>
            </a:endParaRPr>
          </a:p>
        </p:txBody>
      </p:sp>
      <p:sp>
        <p:nvSpPr>
          <p:cNvPr id="5" name="Text 2">
            <a:extLst>
              <a:ext uri="{FF2B5EF4-FFF2-40B4-BE49-F238E27FC236}">
                <a16:creationId xmlns:a16="http://schemas.microsoft.com/office/drawing/2014/main" id="{13312EA2-7AF5-F37E-C91B-CB4AF09CA912}"/>
              </a:ext>
            </a:extLst>
          </p:cNvPr>
          <p:cNvSpPr/>
          <p:nvPr/>
        </p:nvSpPr>
        <p:spPr>
          <a:xfrm>
            <a:off x="627816" y="3269851"/>
            <a:ext cx="3827934" cy="198463"/>
          </a:xfrm>
          <a:prstGeom prst="rect">
            <a:avLst/>
          </a:prstGeom>
          <a:noFill/>
          <a:ln/>
        </p:spPr>
        <p:txBody>
          <a:bodyPr wrap="none" lIns="0" tIns="0" rIns="0" bIns="0" rtlCol="0" anchor="t"/>
          <a:lstStyle/>
          <a:p>
            <a:pPr>
              <a:lnSpc>
                <a:spcPts val="1563"/>
              </a:lnSpc>
            </a:pPr>
            <a:r>
              <a:rPr lang="en-US" sz="969" dirty="0">
                <a:solidFill>
                  <a:srgbClr val="152C47"/>
                </a:solidFill>
                <a:latin typeface="Arial" panose="020B0604020202020204" pitchFamily="34" charset="0"/>
                <a:ea typeface="Heebo" pitchFamily="34" charset="-122"/>
                <a:cs typeface="Arial" panose="020B0604020202020204" pitchFamily="34" charset="0"/>
              </a:rPr>
              <a:t>Transformation</a:t>
            </a:r>
            <a:endParaRPr lang="en-US" sz="969" dirty="0">
              <a:solidFill>
                <a:srgbClr val="152C47"/>
              </a:solidFill>
              <a:latin typeface="Arial" panose="020B0604020202020204" pitchFamily="34" charset="0"/>
              <a:cs typeface="Arial" panose="020B0604020202020204" pitchFamily="34" charset="0"/>
            </a:endParaRPr>
          </a:p>
        </p:txBody>
      </p:sp>
      <p:pic>
        <p:nvPicPr>
          <p:cNvPr id="6" name="Image 1" descr="preencoded.png">
            <a:extLst>
              <a:ext uri="{FF2B5EF4-FFF2-40B4-BE49-F238E27FC236}">
                <a16:creationId xmlns:a16="http://schemas.microsoft.com/office/drawing/2014/main" id="{0E733A70-FF53-FF81-3E4A-44716450183B}"/>
              </a:ext>
            </a:extLst>
          </p:cNvPr>
          <p:cNvPicPr>
            <a:picLocks noChangeAspect="1"/>
          </p:cNvPicPr>
          <p:nvPr/>
        </p:nvPicPr>
        <p:blipFill>
          <a:blip r:embed="rId3"/>
          <a:stretch>
            <a:fillRect/>
          </a:stretch>
        </p:blipFill>
        <p:spPr>
          <a:xfrm>
            <a:off x="4579723" y="2381496"/>
            <a:ext cx="4075881" cy="496119"/>
          </a:xfrm>
          <a:prstGeom prst="rect">
            <a:avLst/>
          </a:prstGeom>
        </p:spPr>
      </p:pic>
      <p:sp>
        <p:nvSpPr>
          <p:cNvPr id="7" name="Text 3">
            <a:extLst>
              <a:ext uri="{FF2B5EF4-FFF2-40B4-BE49-F238E27FC236}">
                <a16:creationId xmlns:a16="http://schemas.microsoft.com/office/drawing/2014/main" id="{48CA3658-600A-51B1-8F91-8754F20E395E}"/>
              </a:ext>
            </a:extLst>
          </p:cNvPr>
          <p:cNvSpPr/>
          <p:nvPr/>
        </p:nvSpPr>
        <p:spPr>
          <a:xfrm>
            <a:off x="4703697" y="3001589"/>
            <a:ext cx="2087314" cy="193849"/>
          </a:xfrm>
          <a:prstGeom prst="rect">
            <a:avLst/>
          </a:prstGeom>
          <a:noFill/>
          <a:ln/>
        </p:spPr>
        <p:txBody>
          <a:bodyPr wrap="none" lIns="0" tIns="0" rIns="0" bIns="0" rtlCol="0" anchor="t"/>
          <a:lstStyle/>
          <a:p>
            <a:pPr>
              <a:lnSpc>
                <a:spcPts val="1500"/>
              </a:lnSpc>
            </a:pPr>
            <a:r>
              <a:rPr lang="en-US" sz="1219" dirty="0">
                <a:solidFill>
                  <a:srgbClr val="152C47"/>
                </a:solidFill>
                <a:latin typeface="Arial" panose="020B0604020202020204" pitchFamily="34" charset="0"/>
                <a:ea typeface="Crimson Pro Semi Bold" pitchFamily="34" charset="-122"/>
                <a:cs typeface="Arial" panose="020B0604020202020204" pitchFamily="34" charset="0"/>
              </a:rPr>
              <a:t>Design Ratio &amp; Calibration Ratio</a:t>
            </a:r>
            <a:endParaRPr lang="en-US" sz="1219" dirty="0">
              <a:solidFill>
                <a:srgbClr val="152C47"/>
              </a:solidFill>
              <a:latin typeface="Arial" panose="020B0604020202020204" pitchFamily="34" charset="0"/>
              <a:cs typeface="Arial" panose="020B0604020202020204" pitchFamily="34" charset="0"/>
            </a:endParaRPr>
          </a:p>
        </p:txBody>
      </p:sp>
      <p:sp>
        <p:nvSpPr>
          <p:cNvPr id="8" name="Text 4">
            <a:extLst>
              <a:ext uri="{FF2B5EF4-FFF2-40B4-BE49-F238E27FC236}">
                <a16:creationId xmlns:a16="http://schemas.microsoft.com/office/drawing/2014/main" id="{522828E5-4973-2BC1-3FF1-FD840A994CD9}"/>
              </a:ext>
            </a:extLst>
          </p:cNvPr>
          <p:cNvSpPr/>
          <p:nvPr/>
        </p:nvSpPr>
        <p:spPr>
          <a:xfrm>
            <a:off x="4703697" y="3269851"/>
            <a:ext cx="3827934" cy="198463"/>
          </a:xfrm>
          <a:prstGeom prst="rect">
            <a:avLst/>
          </a:prstGeom>
          <a:noFill/>
          <a:ln/>
        </p:spPr>
        <p:txBody>
          <a:bodyPr wrap="none" lIns="0" tIns="0" rIns="0" bIns="0" rtlCol="0" anchor="t"/>
          <a:lstStyle/>
          <a:p>
            <a:pPr>
              <a:lnSpc>
                <a:spcPts val="1563"/>
              </a:lnSpc>
            </a:pPr>
            <a:r>
              <a:rPr lang="en-US" sz="969" dirty="0">
                <a:solidFill>
                  <a:srgbClr val="152C47"/>
                </a:solidFill>
                <a:latin typeface="Arial" panose="020B0604020202020204" pitchFamily="34" charset="0"/>
                <a:ea typeface="Heebo" pitchFamily="34" charset="-122"/>
                <a:cs typeface="Arial" panose="020B0604020202020204" pitchFamily="34" charset="0"/>
              </a:rPr>
              <a:t>Ratios Created</a:t>
            </a:r>
            <a:endParaRPr lang="en-US" sz="969" dirty="0">
              <a:solidFill>
                <a:srgbClr val="152C47"/>
              </a:solidFill>
              <a:latin typeface="Arial" panose="020B0604020202020204" pitchFamily="34" charset="0"/>
              <a:cs typeface="Arial" panose="020B0604020202020204" pitchFamily="34" charset="0"/>
            </a:endParaRPr>
          </a:p>
        </p:txBody>
      </p:sp>
      <p:pic>
        <p:nvPicPr>
          <p:cNvPr id="9" name="Image 2" descr="preencoded.png">
            <a:extLst>
              <a:ext uri="{FF2B5EF4-FFF2-40B4-BE49-F238E27FC236}">
                <a16:creationId xmlns:a16="http://schemas.microsoft.com/office/drawing/2014/main" id="{0292979A-234D-5496-65F0-2D61AF2C4146}"/>
              </a:ext>
            </a:extLst>
          </p:cNvPr>
          <p:cNvPicPr>
            <a:picLocks noChangeAspect="1"/>
          </p:cNvPicPr>
          <p:nvPr/>
        </p:nvPicPr>
        <p:blipFill>
          <a:blip r:embed="rId4"/>
          <a:stretch>
            <a:fillRect/>
          </a:stretch>
        </p:blipFill>
        <p:spPr>
          <a:xfrm>
            <a:off x="503842" y="3592287"/>
            <a:ext cx="4075881" cy="496119"/>
          </a:xfrm>
          <a:prstGeom prst="rect">
            <a:avLst/>
          </a:prstGeom>
        </p:spPr>
      </p:pic>
      <p:sp>
        <p:nvSpPr>
          <p:cNvPr id="10" name="Text 5">
            <a:extLst>
              <a:ext uri="{FF2B5EF4-FFF2-40B4-BE49-F238E27FC236}">
                <a16:creationId xmlns:a16="http://schemas.microsoft.com/office/drawing/2014/main" id="{6856B9F3-E582-9F5F-31E0-99063CD36D4B}"/>
              </a:ext>
            </a:extLst>
          </p:cNvPr>
          <p:cNvSpPr/>
          <p:nvPr/>
        </p:nvSpPr>
        <p:spPr>
          <a:xfrm>
            <a:off x="627816" y="4212380"/>
            <a:ext cx="2322835" cy="193849"/>
          </a:xfrm>
          <a:prstGeom prst="rect">
            <a:avLst/>
          </a:prstGeom>
          <a:noFill/>
          <a:ln/>
        </p:spPr>
        <p:txBody>
          <a:bodyPr wrap="none" lIns="0" tIns="0" rIns="0" bIns="0" rtlCol="0" anchor="t"/>
          <a:lstStyle/>
          <a:p>
            <a:pPr>
              <a:lnSpc>
                <a:spcPts val="1500"/>
              </a:lnSpc>
            </a:pPr>
            <a:r>
              <a:rPr lang="en-US" sz="1219" dirty="0">
                <a:solidFill>
                  <a:srgbClr val="152C47"/>
                </a:solidFill>
                <a:latin typeface="Arial" panose="020B0604020202020204" pitchFamily="34" charset="0"/>
                <a:ea typeface="Crimson Pro Semi Bold" pitchFamily="34" charset="-122"/>
                <a:cs typeface="Arial" panose="020B0604020202020204" pitchFamily="34" charset="0"/>
              </a:rPr>
              <a:t>One-Hot Encoding for Project Sizing</a:t>
            </a:r>
            <a:endParaRPr lang="en-US" sz="1219" dirty="0">
              <a:solidFill>
                <a:srgbClr val="152C47"/>
              </a:solidFill>
              <a:latin typeface="Arial" panose="020B0604020202020204" pitchFamily="34" charset="0"/>
              <a:cs typeface="Arial" panose="020B0604020202020204" pitchFamily="34" charset="0"/>
            </a:endParaRPr>
          </a:p>
        </p:txBody>
      </p:sp>
      <p:sp>
        <p:nvSpPr>
          <p:cNvPr id="11" name="Text 6">
            <a:extLst>
              <a:ext uri="{FF2B5EF4-FFF2-40B4-BE49-F238E27FC236}">
                <a16:creationId xmlns:a16="http://schemas.microsoft.com/office/drawing/2014/main" id="{A648539E-7D43-8F1F-1665-24FFF65015EB}"/>
              </a:ext>
            </a:extLst>
          </p:cNvPr>
          <p:cNvSpPr/>
          <p:nvPr/>
        </p:nvSpPr>
        <p:spPr>
          <a:xfrm>
            <a:off x="627816" y="4480642"/>
            <a:ext cx="3827934" cy="198463"/>
          </a:xfrm>
          <a:prstGeom prst="rect">
            <a:avLst/>
          </a:prstGeom>
          <a:noFill/>
          <a:ln/>
        </p:spPr>
        <p:txBody>
          <a:bodyPr wrap="none" lIns="0" tIns="0" rIns="0" bIns="0" rtlCol="0" anchor="t"/>
          <a:lstStyle/>
          <a:p>
            <a:pPr>
              <a:lnSpc>
                <a:spcPts val="1563"/>
              </a:lnSpc>
            </a:pPr>
            <a:r>
              <a:rPr lang="en-US" sz="969" dirty="0">
                <a:solidFill>
                  <a:srgbClr val="152C47"/>
                </a:solidFill>
                <a:latin typeface="Arial" panose="020B0604020202020204" pitchFamily="34" charset="0"/>
                <a:ea typeface="Heebo" pitchFamily="34" charset="-122"/>
                <a:cs typeface="Arial" panose="020B0604020202020204" pitchFamily="34" charset="0"/>
              </a:rPr>
              <a:t>Encoding</a:t>
            </a:r>
            <a:endParaRPr lang="en-US" sz="969" dirty="0">
              <a:solidFill>
                <a:srgbClr val="152C47"/>
              </a:solidFill>
              <a:latin typeface="Arial" panose="020B0604020202020204" pitchFamily="34" charset="0"/>
              <a:cs typeface="Arial" panose="020B0604020202020204" pitchFamily="34" charset="0"/>
            </a:endParaRPr>
          </a:p>
        </p:txBody>
      </p:sp>
      <p:pic>
        <p:nvPicPr>
          <p:cNvPr id="12" name="Image 3" descr="preencoded.png">
            <a:extLst>
              <a:ext uri="{FF2B5EF4-FFF2-40B4-BE49-F238E27FC236}">
                <a16:creationId xmlns:a16="http://schemas.microsoft.com/office/drawing/2014/main" id="{8F26CC3E-01FC-035E-E252-4814D332BA65}"/>
              </a:ext>
            </a:extLst>
          </p:cNvPr>
          <p:cNvPicPr>
            <a:picLocks noChangeAspect="1"/>
          </p:cNvPicPr>
          <p:nvPr/>
        </p:nvPicPr>
        <p:blipFill>
          <a:blip r:embed="rId5"/>
          <a:stretch>
            <a:fillRect/>
          </a:stretch>
        </p:blipFill>
        <p:spPr>
          <a:xfrm>
            <a:off x="4579723" y="3592287"/>
            <a:ext cx="4075881" cy="496119"/>
          </a:xfrm>
          <a:prstGeom prst="rect">
            <a:avLst/>
          </a:prstGeom>
        </p:spPr>
      </p:pic>
      <p:sp>
        <p:nvSpPr>
          <p:cNvPr id="13" name="Text 7">
            <a:extLst>
              <a:ext uri="{FF2B5EF4-FFF2-40B4-BE49-F238E27FC236}">
                <a16:creationId xmlns:a16="http://schemas.microsoft.com/office/drawing/2014/main" id="{E8C043BD-E558-0773-5FB1-BA2094E423A3}"/>
              </a:ext>
            </a:extLst>
          </p:cNvPr>
          <p:cNvSpPr/>
          <p:nvPr/>
        </p:nvSpPr>
        <p:spPr>
          <a:xfrm>
            <a:off x="4703697" y="4212380"/>
            <a:ext cx="2316138" cy="193849"/>
          </a:xfrm>
          <a:prstGeom prst="rect">
            <a:avLst/>
          </a:prstGeom>
          <a:noFill/>
          <a:ln/>
        </p:spPr>
        <p:txBody>
          <a:bodyPr wrap="none" lIns="0" tIns="0" rIns="0" bIns="0" rtlCol="0" anchor="t"/>
          <a:lstStyle/>
          <a:p>
            <a:pPr>
              <a:lnSpc>
                <a:spcPts val="1500"/>
              </a:lnSpc>
            </a:pPr>
            <a:r>
              <a:rPr lang="en-US" sz="1219" dirty="0">
                <a:solidFill>
                  <a:srgbClr val="152C47"/>
                </a:solidFill>
                <a:latin typeface="Arial" panose="020B0604020202020204" pitchFamily="34" charset="0"/>
                <a:ea typeface="Crimson Pro Semi Bold" pitchFamily="34" charset="-122"/>
                <a:cs typeface="Arial" panose="020B0604020202020204" pitchFamily="34" charset="0"/>
              </a:rPr>
              <a:t>12 Engineered Features ready for ML</a:t>
            </a:r>
            <a:endParaRPr lang="en-US" sz="1219" dirty="0">
              <a:solidFill>
                <a:srgbClr val="152C47"/>
              </a:solidFill>
              <a:latin typeface="Arial" panose="020B0604020202020204" pitchFamily="34" charset="0"/>
              <a:cs typeface="Arial" panose="020B0604020202020204" pitchFamily="34" charset="0"/>
            </a:endParaRPr>
          </a:p>
        </p:txBody>
      </p:sp>
      <p:sp>
        <p:nvSpPr>
          <p:cNvPr id="14" name="Text 8">
            <a:extLst>
              <a:ext uri="{FF2B5EF4-FFF2-40B4-BE49-F238E27FC236}">
                <a16:creationId xmlns:a16="http://schemas.microsoft.com/office/drawing/2014/main" id="{C965908A-C741-4758-7DF0-B4606F959EFE}"/>
              </a:ext>
            </a:extLst>
          </p:cNvPr>
          <p:cNvSpPr/>
          <p:nvPr/>
        </p:nvSpPr>
        <p:spPr>
          <a:xfrm>
            <a:off x="4703697" y="4480642"/>
            <a:ext cx="3827934" cy="198463"/>
          </a:xfrm>
          <a:prstGeom prst="rect">
            <a:avLst/>
          </a:prstGeom>
          <a:noFill/>
          <a:ln/>
        </p:spPr>
        <p:txBody>
          <a:bodyPr wrap="none" lIns="0" tIns="0" rIns="0" bIns="0" rtlCol="0" anchor="t"/>
          <a:lstStyle/>
          <a:p>
            <a:pPr>
              <a:lnSpc>
                <a:spcPts val="1563"/>
              </a:lnSpc>
            </a:pPr>
            <a:r>
              <a:rPr lang="en-US" sz="969" dirty="0">
                <a:solidFill>
                  <a:srgbClr val="152C47"/>
                </a:solidFill>
                <a:latin typeface="Arial" panose="020B0604020202020204" pitchFamily="34" charset="0"/>
                <a:ea typeface="Heebo" pitchFamily="34" charset="-122"/>
                <a:cs typeface="Arial" panose="020B0604020202020204" pitchFamily="34" charset="0"/>
              </a:rPr>
              <a:t>Result</a:t>
            </a:r>
            <a:endParaRPr lang="en-US" sz="969" dirty="0">
              <a:solidFill>
                <a:srgbClr val="152C47"/>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3B9ED3C-F274-CCCD-AAC7-20F95089D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ack and blue logo&#10;&#10;AI-generated content may be incorrect.">
            <a:extLst>
              <a:ext uri="{FF2B5EF4-FFF2-40B4-BE49-F238E27FC236}">
                <a16:creationId xmlns:a16="http://schemas.microsoft.com/office/drawing/2014/main" id="{40A19695-C321-3EAE-83B6-E359E3A31692}"/>
              </a:ext>
            </a:extLst>
          </p:cNvPr>
          <p:cNvPicPr>
            <a:picLocks noChangeAspect="1"/>
          </p:cNvPicPr>
          <p:nvPr/>
        </p:nvPicPr>
        <p:blipFill>
          <a:blip r:embed="rId7"/>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71800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F27580-0F06-6DCC-EC80-92928AABFFD1}"/>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7F0235-5CCB-8D01-EF6E-4D76A99B64D6}"/>
              </a:ext>
            </a:extLst>
          </p:cNvPr>
          <p:cNvSpPr txBox="1"/>
          <p:nvPr/>
        </p:nvSpPr>
        <p:spPr>
          <a:xfrm>
            <a:off x="328716" y="251625"/>
            <a:ext cx="3655060" cy="195684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dirty="0">
                <a:solidFill>
                  <a:schemeClr val="tx2"/>
                </a:solidFill>
                <a:latin typeface="Arial" panose="020B0604020202020204" pitchFamily="34" charset="0"/>
                <a:ea typeface="+mj-ea"/>
                <a:cs typeface="Arial" panose="020B0604020202020204" pitchFamily="34" charset="0"/>
              </a:rPr>
              <a:t>Engineering Features for Better Prediction</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sX0" fmla="*/ 0 w 2606040"/>
              <a:gd name="csY0" fmla="*/ 0 h 18288"/>
              <a:gd name="csX1" fmla="*/ 625450 w 2606040"/>
              <a:gd name="csY1" fmla="*/ 0 h 18288"/>
              <a:gd name="csX2" fmla="*/ 1224839 w 2606040"/>
              <a:gd name="csY2" fmla="*/ 0 h 18288"/>
              <a:gd name="csX3" fmla="*/ 1824228 w 2606040"/>
              <a:gd name="csY3" fmla="*/ 0 h 18288"/>
              <a:gd name="csX4" fmla="*/ 2606040 w 2606040"/>
              <a:gd name="csY4" fmla="*/ 0 h 18288"/>
              <a:gd name="csX5" fmla="*/ 2606040 w 2606040"/>
              <a:gd name="csY5" fmla="*/ 18288 h 18288"/>
              <a:gd name="csX6" fmla="*/ 1902409 w 2606040"/>
              <a:gd name="csY6" fmla="*/ 18288 h 18288"/>
              <a:gd name="csX7" fmla="*/ 1276960 w 2606040"/>
              <a:gd name="csY7" fmla="*/ 18288 h 18288"/>
              <a:gd name="csX8" fmla="*/ 677570 w 2606040"/>
              <a:gd name="csY8" fmla="*/ 18288 h 18288"/>
              <a:gd name="csX9" fmla="*/ 0 w 2606040"/>
              <a:gd name="csY9" fmla="*/ 18288 h 18288"/>
              <a:gd name="csX10" fmla="*/ 0 w 2606040"/>
              <a:gd name="csY10"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329274-9C36-34AD-B031-926E956A4507}"/>
              </a:ext>
            </a:extLst>
          </p:cNvPr>
          <p:cNvSpPr txBox="1"/>
          <p:nvPr/>
        </p:nvSpPr>
        <p:spPr>
          <a:xfrm>
            <a:off x="164358" y="2766109"/>
            <a:ext cx="3655060" cy="3320668"/>
          </a:xfrm>
          <a:prstGeom prst="rect">
            <a:avLst/>
          </a:prstGeom>
        </p:spPr>
        <p:txBody>
          <a:bodyPr vert="horz" lIns="91440" tIns="45720" rIns="91440" bIns="45720" rtlCol="0">
            <a:normAutofit/>
          </a:bodyPr>
          <a:lstStyle/>
          <a:p>
            <a:pPr marL="171450" indent="-228600" algn="just" defTabSz="914400">
              <a:lnSpc>
                <a:spcPct val="90000"/>
              </a:lnSpc>
              <a:spcAft>
                <a:spcPts val="600"/>
              </a:spcAft>
              <a:buFont typeface="Arial" panose="020B0604020202020204" pitchFamily="34" charset="0"/>
              <a:buChar char="•"/>
            </a:pPr>
            <a:r>
              <a:rPr lang="en-US" sz="1100" b="1" dirty="0">
                <a:solidFill>
                  <a:schemeClr val="tx2"/>
                </a:solidFill>
                <a:latin typeface="Arial" panose="020B0604020202020204" pitchFamily="34" charset="0"/>
                <a:cs typeface="Arial" panose="020B0604020202020204" pitchFamily="34" charset="0"/>
              </a:rPr>
              <a:t>Handling Variance:</a:t>
            </a:r>
            <a:r>
              <a:rPr lang="en-US" sz="1100" dirty="0">
                <a:solidFill>
                  <a:schemeClr val="tx2"/>
                </a:solidFill>
                <a:latin typeface="Arial" panose="020B0604020202020204" pitchFamily="34" charset="0"/>
                <a:cs typeface="Arial" panose="020B0604020202020204" pitchFamily="34" charset="0"/>
              </a:rPr>
              <a:t> Applied Log-Transformation to Total Hours and Cost to stabilize the extreme range (€7k vs €</a:t>
            </a:r>
            <a:r>
              <a:rPr lang="ru-RU" sz="1100" dirty="0">
                <a:solidFill>
                  <a:schemeClr val="tx2"/>
                </a:solidFill>
                <a:latin typeface="Arial" panose="020B0604020202020204" pitchFamily="34" charset="0"/>
                <a:cs typeface="Arial" panose="020B0604020202020204" pitchFamily="34" charset="0"/>
              </a:rPr>
              <a:t>5</a:t>
            </a:r>
            <a:r>
              <a:rPr lang="en-US" sz="1100" dirty="0">
                <a:solidFill>
                  <a:schemeClr val="tx2"/>
                </a:solidFill>
                <a:latin typeface="Arial" panose="020B0604020202020204" pitchFamily="34" charset="0"/>
                <a:cs typeface="Arial" panose="020B0604020202020204" pitchFamily="34" charset="0"/>
              </a:rPr>
              <a:t>M).</a:t>
            </a:r>
          </a:p>
          <a:p>
            <a:pPr marL="171450" indent="-228600" algn="just" defTabSz="914400">
              <a:lnSpc>
                <a:spcPct val="90000"/>
              </a:lnSpc>
              <a:spcAft>
                <a:spcPts val="600"/>
              </a:spcAft>
              <a:buFont typeface="Arial" panose="020B0604020202020204" pitchFamily="34" charset="0"/>
              <a:buChar char="•"/>
            </a:pPr>
            <a:endParaRPr lang="en-US" sz="1100" dirty="0">
              <a:solidFill>
                <a:schemeClr val="tx2"/>
              </a:solidFill>
              <a:latin typeface="Arial" panose="020B0604020202020204" pitchFamily="34" charset="0"/>
              <a:cs typeface="Arial" panose="020B0604020202020204" pitchFamily="34" charset="0"/>
            </a:endParaRPr>
          </a:p>
          <a:p>
            <a:pPr marL="171450" indent="-228600" algn="just" defTabSz="914400">
              <a:lnSpc>
                <a:spcPct val="90000"/>
              </a:lnSpc>
              <a:spcAft>
                <a:spcPts val="600"/>
              </a:spcAft>
              <a:buFont typeface="Arial" panose="020B0604020202020204" pitchFamily="34" charset="0"/>
              <a:buChar char="•"/>
            </a:pPr>
            <a:r>
              <a:rPr lang="en-US" sz="1100" b="1" dirty="0">
                <a:solidFill>
                  <a:schemeClr val="tx2"/>
                </a:solidFill>
                <a:latin typeface="Arial" panose="020B0604020202020204" pitchFamily="34" charset="0"/>
                <a:cs typeface="Arial" panose="020B0604020202020204" pitchFamily="34" charset="0"/>
              </a:rPr>
              <a:t>Capturing Complexity</a:t>
            </a:r>
            <a:r>
              <a:rPr lang="en-US" sz="1100" dirty="0">
                <a:solidFill>
                  <a:schemeClr val="tx2"/>
                </a:solidFill>
                <a:latin typeface="Arial" panose="020B0604020202020204" pitchFamily="34" charset="0"/>
                <a:cs typeface="Arial" panose="020B0604020202020204" pitchFamily="34" charset="0"/>
              </a:rPr>
              <a:t>: Created Ratios (e.g., Calibration Ratio) because the proportion of work often dictates complexity more than just raw hours.</a:t>
            </a:r>
          </a:p>
          <a:p>
            <a:pPr marL="171450" indent="-228600" algn="just" defTabSz="914400">
              <a:lnSpc>
                <a:spcPct val="90000"/>
              </a:lnSpc>
              <a:spcAft>
                <a:spcPts val="600"/>
              </a:spcAft>
              <a:buFont typeface="Arial" panose="020B0604020202020204" pitchFamily="34" charset="0"/>
              <a:buChar char="•"/>
            </a:pPr>
            <a:endParaRPr lang="en-US" sz="1100" dirty="0">
              <a:solidFill>
                <a:schemeClr val="tx2"/>
              </a:solidFill>
              <a:latin typeface="Arial" panose="020B0604020202020204" pitchFamily="34" charset="0"/>
              <a:cs typeface="Arial" panose="020B0604020202020204" pitchFamily="34" charset="0"/>
            </a:endParaRPr>
          </a:p>
          <a:p>
            <a:pPr marL="171450" indent="-228600" algn="just" defTabSz="914400">
              <a:lnSpc>
                <a:spcPct val="90000"/>
              </a:lnSpc>
              <a:spcAft>
                <a:spcPts val="600"/>
              </a:spcAft>
              <a:buFont typeface="Arial" panose="020B0604020202020204" pitchFamily="34" charset="0"/>
              <a:buChar char="•"/>
            </a:pPr>
            <a:r>
              <a:rPr lang="en-US" sz="1100" b="1" dirty="0">
                <a:solidFill>
                  <a:schemeClr val="tx2"/>
                </a:solidFill>
                <a:latin typeface="Arial" panose="020B0604020202020204" pitchFamily="34" charset="0"/>
                <a:cs typeface="Arial" panose="020B0604020202020204" pitchFamily="34" charset="0"/>
              </a:rPr>
              <a:t>Categorical Context:</a:t>
            </a:r>
            <a:r>
              <a:rPr lang="en-US" sz="1100" dirty="0">
                <a:solidFill>
                  <a:schemeClr val="tx2"/>
                </a:solidFill>
                <a:latin typeface="Arial" panose="020B0604020202020204" pitchFamily="34" charset="0"/>
                <a:cs typeface="Arial" panose="020B0604020202020204" pitchFamily="34" charset="0"/>
              </a:rPr>
              <a:t> Used One-Hot Encoding for Sizing Level (Small, Mid, Full) to help the model distinguish between project scales</a:t>
            </a:r>
          </a:p>
        </p:txBody>
      </p:sp>
      <p:pic>
        <p:nvPicPr>
          <p:cNvPr id="23" name="Image 1" descr="preencoded.png">
            <a:extLst>
              <a:ext uri="{FF2B5EF4-FFF2-40B4-BE49-F238E27FC236}">
                <a16:creationId xmlns:a16="http://schemas.microsoft.com/office/drawing/2014/main" id="{7C382167-0B79-E192-0F00-1875BC3DABF0}"/>
              </a:ext>
            </a:extLst>
          </p:cNvPr>
          <p:cNvPicPr>
            <a:picLocks noChangeAspect="1"/>
          </p:cNvPicPr>
          <p:nvPr/>
        </p:nvPicPr>
        <p:blipFill>
          <a:blip r:embed="rId2"/>
          <a:srcRect l="16706" r="31763" b="-1"/>
          <a:stretch>
            <a:fillRect/>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7" name="Picture 16" descr="A blue and black logo&#10;&#10;AI-generated content may be incorrect.">
            <a:extLst>
              <a:ext uri="{FF2B5EF4-FFF2-40B4-BE49-F238E27FC236}">
                <a16:creationId xmlns:a16="http://schemas.microsoft.com/office/drawing/2014/main" id="{A086D71A-9D44-D972-DF24-B5B01478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black and blue logo&#10;&#10;AI-generated content may be incorrect.">
            <a:extLst>
              <a:ext uri="{FF2B5EF4-FFF2-40B4-BE49-F238E27FC236}">
                <a16:creationId xmlns:a16="http://schemas.microsoft.com/office/drawing/2014/main" id="{C1C1B693-DE7F-2549-06B9-96F403169CAE}"/>
              </a:ext>
            </a:extLst>
          </p:cNvPr>
          <p:cNvPicPr>
            <a:picLocks noChangeAspect="1"/>
          </p:cNvPicPr>
          <p:nvPr/>
        </p:nvPicPr>
        <p:blipFill>
          <a:blip r:embed="rId4"/>
          <a:srcRect t="27623" b="29845"/>
          <a:stretch>
            <a:fillRect/>
          </a:stretch>
        </p:blipFill>
        <p:spPr>
          <a:xfrm>
            <a:off x="2783753" y="6086777"/>
            <a:ext cx="1198880" cy="509905"/>
          </a:xfrm>
          <a:prstGeom prst="rect">
            <a:avLst/>
          </a:prstGeom>
        </p:spPr>
      </p:pic>
    </p:spTree>
    <p:extLst>
      <p:ext uri="{BB962C8B-B14F-4D97-AF65-F5344CB8AC3E}">
        <p14:creationId xmlns:p14="http://schemas.microsoft.com/office/powerpoint/2010/main" val="148778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DCE5-1FDD-589F-D95C-BFA7BD395ABB}"/>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E7A410E8-A88B-7FBF-7B7B-F2A1D7B53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ack and blue logo&#10;&#10;AI-generated content may be incorrect.">
            <a:extLst>
              <a:ext uri="{FF2B5EF4-FFF2-40B4-BE49-F238E27FC236}">
                <a16:creationId xmlns:a16="http://schemas.microsoft.com/office/drawing/2014/main" id="{7E05972A-F3AF-EDFB-8A24-1DEE28980E28}"/>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
        <p:nvSpPr>
          <p:cNvPr id="15" name="TextBox 14">
            <a:extLst>
              <a:ext uri="{FF2B5EF4-FFF2-40B4-BE49-F238E27FC236}">
                <a16:creationId xmlns:a16="http://schemas.microsoft.com/office/drawing/2014/main" id="{BC6FDE7C-66EC-77F0-8424-D485C8D6B8E1}"/>
              </a:ext>
            </a:extLst>
          </p:cNvPr>
          <p:cNvSpPr txBox="1"/>
          <p:nvPr/>
        </p:nvSpPr>
        <p:spPr>
          <a:xfrm>
            <a:off x="1097281" y="300045"/>
            <a:ext cx="7192897" cy="1077218"/>
          </a:xfrm>
          <a:prstGeom prst="rect">
            <a:avLst/>
          </a:prstGeom>
          <a:noFill/>
        </p:spPr>
        <p:txBody>
          <a:bodyPr wrap="square" rtlCol="0">
            <a:spAutoFit/>
          </a:bodyPr>
          <a:lstStyle/>
          <a:p>
            <a:pPr algn="ctr"/>
            <a:r>
              <a:rPr lang="en-US" sz="3200" b="1" dirty="0">
                <a:solidFill>
                  <a:schemeClr val="tx2"/>
                </a:solidFill>
                <a:latin typeface="Arial" panose="020B0604020202020204" pitchFamily="34" charset="0"/>
                <a:cs typeface="Arial" panose="020B0604020202020204" pitchFamily="34" charset="0"/>
              </a:rPr>
              <a:t>Feature Importance </a:t>
            </a:r>
            <a:br>
              <a:rPr lang="ru-RU" sz="3200" b="1" dirty="0">
                <a:solidFill>
                  <a:schemeClr val="tx2"/>
                </a:solidFill>
                <a:latin typeface="Arial" panose="020B0604020202020204" pitchFamily="34" charset="0"/>
                <a:cs typeface="Arial" panose="020B0604020202020204" pitchFamily="34" charset="0"/>
              </a:rPr>
            </a:br>
            <a:r>
              <a:rPr lang="en-US" sz="3200" b="1" dirty="0">
                <a:solidFill>
                  <a:schemeClr val="tx2"/>
                </a:solidFill>
                <a:latin typeface="Arial" panose="020B0604020202020204" pitchFamily="34" charset="0"/>
                <a:cs typeface="Arial" panose="020B0604020202020204" pitchFamily="34" charset="0"/>
              </a:rPr>
              <a:t>(Drivers of Cost)</a:t>
            </a:r>
          </a:p>
        </p:txBody>
      </p:sp>
      <p:sp>
        <p:nvSpPr>
          <p:cNvPr id="16" name="TextBox 15">
            <a:extLst>
              <a:ext uri="{FF2B5EF4-FFF2-40B4-BE49-F238E27FC236}">
                <a16:creationId xmlns:a16="http://schemas.microsoft.com/office/drawing/2014/main" id="{13FB18B6-A95A-CD31-5F14-4154B8A477B5}"/>
              </a:ext>
            </a:extLst>
          </p:cNvPr>
          <p:cNvSpPr txBox="1"/>
          <p:nvPr/>
        </p:nvSpPr>
        <p:spPr>
          <a:xfrm>
            <a:off x="228530" y="1736605"/>
            <a:ext cx="2597797" cy="830997"/>
          </a:xfrm>
          <a:prstGeom prst="rect">
            <a:avLst/>
          </a:prstGeom>
          <a:noFill/>
        </p:spPr>
        <p:txBody>
          <a:bodyPr wrap="square" rtlCol="0">
            <a:spAutoFit/>
          </a:bodyPr>
          <a:lstStyle/>
          <a:p>
            <a:r>
              <a:rPr lang="en-US" sz="2400" dirty="0">
                <a:solidFill>
                  <a:schemeClr val="tx2"/>
                </a:solidFill>
                <a:latin typeface="Arial" panose="020B0604020202020204" pitchFamily="34" charset="0"/>
                <a:cs typeface="Arial" panose="020B0604020202020204" pitchFamily="34" charset="0"/>
              </a:rPr>
              <a:t>What Drives the Cost? </a:t>
            </a:r>
          </a:p>
        </p:txBody>
      </p:sp>
      <p:graphicFrame>
        <p:nvGraphicFramePr>
          <p:cNvPr id="19" name="Chart 18">
            <a:extLst>
              <a:ext uri="{FF2B5EF4-FFF2-40B4-BE49-F238E27FC236}">
                <a16:creationId xmlns:a16="http://schemas.microsoft.com/office/drawing/2014/main" id="{38593458-1140-F444-3CB8-5D42342466B7}"/>
              </a:ext>
            </a:extLst>
          </p:cNvPr>
          <p:cNvGraphicFramePr/>
          <p:nvPr>
            <p:extLst>
              <p:ext uri="{D42A27DB-BD31-4B8C-83A1-F6EECF244321}">
                <p14:modId xmlns:p14="http://schemas.microsoft.com/office/powerpoint/2010/main" val="3255279846"/>
              </p:ext>
            </p:extLst>
          </p:nvPr>
        </p:nvGraphicFramePr>
        <p:xfrm>
          <a:off x="3559699" y="1639079"/>
          <a:ext cx="5355771" cy="3312216"/>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1ABFB045-EB7A-1EBE-A87D-F6FAAB055D0F}"/>
              </a:ext>
            </a:extLst>
          </p:cNvPr>
          <p:cNvSpPr txBox="1"/>
          <p:nvPr/>
        </p:nvSpPr>
        <p:spPr>
          <a:xfrm>
            <a:off x="123245" y="2660998"/>
            <a:ext cx="3372592" cy="2123658"/>
          </a:xfrm>
          <a:prstGeom prst="rect">
            <a:avLst/>
          </a:prstGeom>
          <a:noFill/>
        </p:spPr>
        <p:txBody>
          <a:bodyPr wrap="square" rtlCol="0">
            <a:spAutoFit/>
          </a:bodyPr>
          <a:lstStyle/>
          <a:p>
            <a:r>
              <a:rPr lang="en-US" sz="1200" dirty="0">
                <a:solidFill>
                  <a:schemeClr val="tx2"/>
                </a:solidFill>
                <a:latin typeface="Arial" panose="020B0604020202020204" pitchFamily="34" charset="0"/>
                <a:cs typeface="Arial" panose="020B0604020202020204" pitchFamily="34" charset="0"/>
              </a:rPr>
              <a:t>Driver 1: Overhead Hours (47.5% importance) — administrative complexity is the biggest cost factor.</a:t>
            </a:r>
          </a:p>
          <a:p>
            <a:endParaRPr lang="en-US" sz="1200" dirty="0">
              <a:solidFill>
                <a:schemeClr val="tx2"/>
              </a:solidFill>
              <a:latin typeface="Arial" panose="020B0604020202020204" pitchFamily="34" charset="0"/>
              <a:cs typeface="Arial" panose="020B0604020202020204" pitchFamily="34" charset="0"/>
            </a:endParaRPr>
          </a:p>
          <a:p>
            <a:r>
              <a:rPr lang="en-US" sz="1200" dirty="0">
                <a:solidFill>
                  <a:schemeClr val="tx2"/>
                </a:solidFill>
                <a:latin typeface="Arial" panose="020B0604020202020204" pitchFamily="34" charset="0"/>
                <a:cs typeface="Arial" panose="020B0604020202020204" pitchFamily="34" charset="0"/>
              </a:rPr>
              <a:t>Driver 2: Calibration Hours (17.9%) — technical tuning is the second most critical predictor.</a:t>
            </a:r>
          </a:p>
          <a:p>
            <a:endParaRPr lang="en-US" sz="1200" dirty="0">
              <a:solidFill>
                <a:schemeClr val="tx2"/>
              </a:solidFill>
              <a:latin typeface="Arial" panose="020B0604020202020204" pitchFamily="34" charset="0"/>
              <a:cs typeface="Arial" panose="020B0604020202020204" pitchFamily="34" charset="0"/>
            </a:endParaRPr>
          </a:p>
          <a:p>
            <a:r>
              <a:rPr lang="en-US" sz="1200" dirty="0">
                <a:solidFill>
                  <a:schemeClr val="tx2"/>
                </a:solidFill>
                <a:latin typeface="Arial" panose="020B0604020202020204" pitchFamily="34" charset="0"/>
                <a:cs typeface="Arial" panose="020B0604020202020204" pitchFamily="34" charset="0"/>
              </a:rPr>
              <a:t>Driver 3: Bench Development (15.5%) — hardware testing phases significantly impact the budget.</a:t>
            </a:r>
          </a:p>
        </p:txBody>
      </p:sp>
    </p:spTree>
    <p:extLst>
      <p:ext uri="{BB962C8B-B14F-4D97-AF65-F5344CB8AC3E}">
        <p14:creationId xmlns:p14="http://schemas.microsoft.com/office/powerpoint/2010/main" val="162819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F85A951-37E4-AF55-9911-83517F38C2E1}"/>
              </a:ext>
            </a:extLst>
          </p:cNvPr>
          <p:cNvSpPr/>
          <p:nvPr/>
        </p:nvSpPr>
        <p:spPr>
          <a:xfrm>
            <a:off x="2051575" y="901757"/>
            <a:ext cx="4567876" cy="614848"/>
          </a:xfrm>
          <a:prstGeom prst="rect">
            <a:avLst/>
          </a:prstGeom>
          <a:noFill/>
          <a:ln/>
        </p:spPr>
        <p:txBody>
          <a:bodyPr wrap="none" lIns="0" tIns="0" rIns="0" bIns="0" rtlCol="0" anchor="t"/>
          <a:lstStyle/>
          <a:p>
            <a:pPr algn="ctr">
              <a:lnSpc>
                <a:spcPts val="1938"/>
              </a:lnSpc>
            </a:pPr>
            <a:r>
              <a:rPr lang="en-US" sz="4400" b="1" dirty="0">
                <a:solidFill>
                  <a:schemeClr val="tx2"/>
                </a:solidFill>
                <a:latin typeface="Arial" panose="020B0604020202020204" pitchFamily="34" charset="0"/>
                <a:ea typeface="Crimson Pro Semi Bold" pitchFamily="34" charset="-122"/>
                <a:cs typeface="Arial" panose="020B0604020202020204" pitchFamily="34" charset="0"/>
              </a:rPr>
              <a:t>Model Selection Strategy</a:t>
            </a:r>
            <a:endParaRPr lang="en-US" sz="4400" b="1" dirty="0">
              <a:solidFill>
                <a:schemeClr val="tx2"/>
              </a:solidFill>
              <a:latin typeface="Arial" panose="020B0604020202020204" pitchFamily="34" charset="0"/>
              <a:cs typeface="Arial" panose="020B0604020202020204" pitchFamily="34" charset="0"/>
            </a:endParaRPr>
          </a:p>
        </p:txBody>
      </p:sp>
      <p:sp>
        <p:nvSpPr>
          <p:cNvPr id="4" name="Shape 2">
            <a:extLst>
              <a:ext uri="{FF2B5EF4-FFF2-40B4-BE49-F238E27FC236}">
                <a16:creationId xmlns:a16="http://schemas.microsoft.com/office/drawing/2014/main" id="{4D507B01-C40E-D9FA-E683-E8731FBB5A05}"/>
              </a:ext>
            </a:extLst>
          </p:cNvPr>
          <p:cNvSpPr/>
          <p:nvPr/>
        </p:nvSpPr>
        <p:spPr>
          <a:xfrm>
            <a:off x="315293" y="1681340"/>
            <a:ext cx="8513415" cy="454074"/>
          </a:xfrm>
          <a:prstGeom prst="roundRect">
            <a:avLst>
              <a:gd name="adj" fmla="val 2604"/>
            </a:avLst>
          </a:prstGeom>
          <a:solidFill>
            <a:srgbClr val="F2EEEE"/>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5" name="Shape 3">
            <a:extLst>
              <a:ext uri="{FF2B5EF4-FFF2-40B4-BE49-F238E27FC236}">
                <a16:creationId xmlns:a16="http://schemas.microsoft.com/office/drawing/2014/main" id="{02729C7D-17E2-9608-A988-D9A6351F3888}"/>
              </a:ext>
            </a:extLst>
          </p:cNvPr>
          <p:cNvSpPr/>
          <p:nvPr/>
        </p:nvSpPr>
        <p:spPr>
          <a:xfrm>
            <a:off x="315293" y="1681340"/>
            <a:ext cx="2837780" cy="454074"/>
          </a:xfrm>
          <a:prstGeom prst="roundRect">
            <a:avLst>
              <a:gd name="adj" fmla="val 2604"/>
            </a:avLst>
          </a:prstGeom>
          <a:solidFill>
            <a:srgbClr val="F2EEEE"/>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6" name="Text 4">
            <a:extLst>
              <a:ext uri="{FF2B5EF4-FFF2-40B4-BE49-F238E27FC236}">
                <a16:creationId xmlns:a16="http://schemas.microsoft.com/office/drawing/2014/main" id="{7E58FF0E-0717-E274-ED07-12DF1F6BE014}"/>
              </a:ext>
            </a:extLst>
          </p:cNvPr>
          <p:cNvSpPr/>
          <p:nvPr/>
        </p:nvSpPr>
        <p:spPr>
          <a:xfrm>
            <a:off x="394098" y="1760144"/>
            <a:ext cx="985391" cy="123155"/>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Crimson Pro Semi Bold" pitchFamily="34" charset="-122"/>
                <a:cs typeface="Arial" panose="020B0604020202020204" pitchFamily="34" charset="0"/>
              </a:rPr>
              <a:t>Linear Regression</a:t>
            </a:r>
            <a:endParaRPr lang="en-US" sz="875" dirty="0">
              <a:solidFill>
                <a:srgbClr val="152C47"/>
              </a:solidFill>
              <a:latin typeface="Arial" panose="020B0604020202020204" pitchFamily="34" charset="0"/>
              <a:cs typeface="Arial" panose="020B0604020202020204" pitchFamily="34" charset="0"/>
            </a:endParaRPr>
          </a:p>
        </p:txBody>
      </p:sp>
      <p:sp>
        <p:nvSpPr>
          <p:cNvPr id="7" name="Text 5">
            <a:extLst>
              <a:ext uri="{FF2B5EF4-FFF2-40B4-BE49-F238E27FC236}">
                <a16:creationId xmlns:a16="http://schemas.microsoft.com/office/drawing/2014/main" id="{2BFCBCC7-E900-1C64-7088-8BEBAECEDA32}"/>
              </a:ext>
            </a:extLst>
          </p:cNvPr>
          <p:cNvSpPr/>
          <p:nvPr/>
        </p:nvSpPr>
        <p:spPr>
          <a:xfrm>
            <a:off x="394097" y="1930552"/>
            <a:ext cx="2561928" cy="126058"/>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Heebo" pitchFamily="34" charset="-122"/>
                <a:cs typeface="Arial" panose="020B0604020202020204" pitchFamily="34" charset="0"/>
              </a:rPr>
              <a:t>Too simple for complex R&amp;D costs</a:t>
            </a:r>
            <a:endParaRPr lang="en-US" sz="875" dirty="0">
              <a:solidFill>
                <a:srgbClr val="152C47"/>
              </a:solidFill>
              <a:latin typeface="Arial" panose="020B0604020202020204" pitchFamily="34" charset="0"/>
              <a:cs typeface="Arial" panose="020B0604020202020204" pitchFamily="34" charset="0"/>
            </a:endParaRPr>
          </a:p>
        </p:txBody>
      </p:sp>
      <p:sp>
        <p:nvSpPr>
          <p:cNvPr id="8" name="Shape 6">
            <a:extLst>
              <a:ext uri="{FF2B5EF4-FFF2-40B4-BE49-F238E27FC236}">
                <a16:creationId xmlns:a16="http://schemas.microsoft.com/office/drawing/2014/main" id="{A45F0027-EC14-33D7-7486-0E7B5AD4DD29}"/>
              </a:ext>
            </a:extLst>
          </p:cNvPr>
          <p:cNvSpPr/>
          <p:nvPr/>
        </p:nvSpPr>
        <p:spPr>
          <a:xfrm>
            <a:off x="3153073" y="1681340"/>
            <a:ext cx="2837780" cy="454074"/>
          </a:xfrm>
          <a:prstGeom prst="rect">
            <a:avLst/>
          </a:prstGeom>
          <a:solidFill>
            <a:srgbClr val="F2EEEE"/>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9" name="Shape 7">
            <a:extLst>
              <a:ext uri="{FF2B5EF4-FFF2-40B4-BE49-F238E27FC236}">
                <a16:creationId xmlns:a16="http://schemas.microsoft.com/office/drawing/2014/main" id="{0E0334B7-A8A9-A950-262E-D2CDE62A024F}"/>
              </a:ext>
            </a:extLst>
          </p:cNvPr>
          <p:cNvSpPr/>
          <p:nvPr/>
        </p:nvSpPr>
        <p:spPr>
          <a:xfrm>
            <a:off x="3153073" y="1681340"/>
            <a:ext cx="9525" cy="454074"/>
          </a:xfrm>
          <a:prstGeom prst="roundRect">
            <a:avLst>
              <a:gd name="adj" fmla="val 124151"/>
            </a:avLst>
          </a:prstGeom>
          <a:solidFill>
            <a:srgbClr val="D8D4D4"/>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10" name="Text 8">
            <a:extLst>
              <a:ext uri="{FF2B5EF4-FFF2-40B4-BE49-F238E27FC236}">
                <a16:creationId xmlns:a16="http://schemas.microsoft.com/office/drawing/2014/main" id="{6C7CF90A-3452-335C-49CB-5594F9C8C201}"/>
              </a:ext>
            </a:extLst>
          </p:cNvPr>
          <p:cNvSpPr/>
          <p:nvPr/>
        </p:nvSpPr>
        <p:spPr>
          <a:xfrm>
            <a:off x="3350122" y="1760144"/>
            <a:ext cx="985391" cy="123155"/>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Crimson Pro Semi Bold" pitchFamily="34" charset="-122"/>
                <a:cs typeface="Arial" panose="020B0604020202020204" pitchFamily="34" charset="0"/>
              </a:rPr>
              <a:t>Neural Networks</a:t>
            </a:r>
            <a:endParaRPr lang="en-US" sz="875" dirty="0">
              <a:solidFill>
                <a:srgbClr val="152C47"/>
              </a:solidFill>
              <a:latin typeface="Arial" panose="020B0604020202020204" pitchFamily="34" charset="0"/>
              <a:cs typeface="Arial" panose="020B0604020202020204" pitchFamily="34" charset="0"/>
            </a:endParaRPr>
          </a:p>
        </p:txBody>
      </p:sp>
      <p:sp>
        <p:nvSpPr>
          <p:cNvPr id="11" name="Text 9">
            <a:extLst>
              <a:ext uri="{FF2B5EF4-FFF2-40B4-BE49-F238E27FC236}">
                <a16:creationId xmlns:a16="http://schemas.microsoft.com/office/drawing/2014/main" id="{C5663A36-65A5-4087-FDEF-A3EBEAF70626}"/>
              </a:ext>
            </a:extLst>
          </p:cNvPr>
          <p:cNvSpPr/>
          <p:nvPr/>
        </p:nvSpPr>
        <p:spPr>
          <a:xfrm>
            <a:off x="3350122" y="1930552"/>
            <a:ext cx="2443683" cy="126058"/>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Heebo" pitchFamily="34" charset="-122"/>
                <a:cs typeface="Arial" panose="020B0604020202020204" pitchFamily="34" charset="0"/>
              </a:rPr>
              <a:t>Overfitting risk on small data</a:t>
            </a:r>
            <a:endParaRPr lang="en-US" sz="875" dirty="0">
              <a:solidFill>
                <a:srgbClr val="152C47"/>
              </a:solidFill>
              <a:latin typeface="Arial" panose="020B0604020202020204" pitchFamily="34" charset="0"/>
              <a:cs typeface="Arial" panose="020B0604020202020204" pitchFamily="34" charset="0"/>
            </a:endParaRPr>
          </a:p>
        </p:txBody>
      </p:sp>
      <p:sp>
        <p:nvSpPr>
          <p:cNvPr id="12" name="Shape 10">
            <a:extLst>
              <a:ext uri="{FF2B5EF4-FFF2-40B4-BE49-F238E27FC236}">
                <a16:creationId xmlns:a16="http://schemas.microsoft.com/office/drawing/2014/main" id="{FE6F72A5-5A85-7206-070D-B3A5F67DCC31}"/>
              </a:ext>
            </a:extLst>
          </p:cNvPr>
          <p:cNvSpPr/>
          <p:nvPr/>
        </p:nvSpPr>
        <p:spPr>
          <a:xfrm>
            <a:off x="3054549" y="1809852"/>
            <a:ext cx="197049" cy="197049"/>
          </a:xfrm>
          <a:prstGeom prst="roundRect">
            <a:avLst>
              <a:gd name="adj" fmla="val 6001"/>
            </a:avLst>
          </a:prstGeom>
          <a:solidFill>
            <a:srgbClr val="FFFFFF"/>
          </a:solidFill>
          <a:ln w="15240">
            <a:solidFill>
              <a:srgbClr val="D8D4D4"/>
            </a:solidFill>
            <a:prstDash val="solid"/>
          </a:ln>
        </p:spPr>
        <p:txBody>
          <a:bodyPr/>
          <a:lstStyle/>
          <a:p>
            <a:endParaRPr lang="en-US" sz="875">
              <a:solidFill>
                <a:srgbClr val="152C47"/>
              </a:solidFill>
              <a:latin typeface="Arial" panose="020B0604020202020204" pitchFamily="34" charset="0"/>
              <a:cs typeface="Arial" panose="020B0604020202020204" pitchFamily="34" charset="0"/>
            </a:endParaRPr>
          </a:p>
        </p:txBody>
      </p:sp>
      <p:pic>
        <p:nvPicPr>
          <p:cNvPr id="13" name="Image 0" descr="preencoded.png">
            <a:extLst>
              <a:ext uri="{FF2B5EF4-FFF2-40B4-BE49-F238E27FC236}">
                <a16:creationId xmlns:a16="http://schemas.microsoft.com/office/drawing/2014/main" id="{2D05AA07-9534-4097-A418-3EBA25B05D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3812" y="1859041"/>
            <a:ext cx="98524" cy="98524"/>
          </a:xfrm>
          <a:prstGeom prst="rect">
            <a:avLst/>
          </a:prstGeom>
        </p:spPr>
      </p:pic>
      <p:sp>
        <p:nvSpPr>
          <p:cNvPr id="14" name="Shape 11">
            <a:extLst>
              <a:ext uri="{FF2B5EF4-FFF2-40B4-BE49-F238E27FC236}">
                <a16:creationId xmlns:a16="http://schemas.microsoft.com/office/drawing/2014/main" id="{F47FDAE6-F013-ACEF-800F-993BE218512F}"/>
              </a:ext>
            </a:extLst>
          </p:cNvPr>
          <p:cNvSpPr/>
          <p:nvPr/>
        </p:nvSpPr>
        <p:spPr>
          <a:xfrm>
            <a:off x="5990854" y="1681340"/>
            <a:ext cx="2837780" cy="454074"/>
          </a:xfrm>
          <a:prstGeom prst="rect">
            <a:avLst/>
          </a:prstGeom>
          <a:solidFill>
            <a:srgbClr val="F2EEEE"/>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15" name="Shape 12">
            <a:extLst>
              <a:ext uri="{FF2B5EF4-FFF2-40B4-BE49-F238E27FC236}">
                <a16:creationId xmlns:a16="http://schemas.microsoft.com/office/drawing/2014/main" id="{30E1CA0D-ABBC-D9D1-DFD8-AEE0534924C9}"/>
              </a:ext>
            </a:extLst>
          </p:cNvPr>
          <p:cNvSpPr/>
          <p:nvPr/>
        </p:nvSpPr>
        <p:spPr>
          <a:xfrm>
            <a:off x="5990854" y="1681340"/>
            <a:ext cx="9525" cy="454074"/>
          </a:xfrm>
          <a:prstGeom prst="roundRect">
            <a:avLst>
              <a:gd name="adj" fmla="val 124151"/>
            </a:avLst>
          </a:prstGeom>
          <a:solidFill>
            <a:srgbClr val="D8D4D4"/>
          </a:solidFill>
          <a:ln/>
        </p:spPr>
        <p:txBody>
          <a:bodyPr/>
          <a:lstStyle/>
          <a:p>
            <a:endParaRPr lang="en-US" sz="875">
              <a:solidFill>
                <a:srgbClr val="152C47"/>
              </a:solidFill>
              <a:latin typeface="Arial" panose="020B0604020202020204" pitchFamily="34" charset="0"/>
              <a:cs typeface="Arial" panose="020B0604020202020204" pitchFamily="34" charset="0"/>
            </a:endParaRPr>
          </a:p>
        </p:txBody>
      </p:sp>
      <p:sp>
        <p:nvSpPr>
          <p:cNvPr id="16" name="Text 13">
            <a:extLst>
              <a:ext uri="{FF2B5EF4-FFF2-40B4-BE49-F238E27FC236}">
                <a16:creationId xmlns:a16="http://schemas.microsoft.com/office/drawing/2014/main" id="{6185CFBD-FF34-734F-902D-9D943D6F7E7E}"/>
              </a:ext>
            </a:extLst>
          </p:cNvPr>
          <p:cNvSpPr/>
          <p:nvPr/>
        </p:nvSpPr>
        <p:spPr>
          <a:xfrm>
            <a:off x="6187902" y="1760144"/>
            <a:ext cx="985391" cy="123155"/>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Crimson Pro Semi Bold" pitchFamily="34" charset="-122"/>
                <a:cs typeface="Arial" panose="020B0604020202020204" pitchFamily="34" charset="0"/>
              </a:rPr>
              <a:t>Gradient Boosting</a:t>
            </a:r>
            <a:endParaRPr lang="en-US" sz="875" dirty="0">
              <a:solidFill>
                <a:srgbClr val="152C47"/>
              </a:solidFill>
              <a:latin typeface="Arial" panose="020B0604020202020204" pitchFamily="34" charset="0"/>
              <a:cs typeface="Arial" panose="020B0604020202020204" pitchFamily="34" charset="0"/>
            </a:endParaRPr>
          </a:p>
        </p:txBody>
      </p:sp>
      <p:sp>
        <p:nvSpPr>
          <p:cNvPr id="17" name="Text 14">
            <a:extLst>
              <a:ext uri="{FF2B5EF4-FFF2-40B4-BE49-F238E27FC236}">
                <a16:creationId xmlns:a16="http://schemas.microsoft.com/office/drawing/2014/main" id="{FE5D5525-C4EA-A171-6779-B6BF35803FFC}"/>
              </a:ext>
            </a:extLst>
          </p:cNvPr>
          <p:cNvSpPr/>
          <p:nvPr/>
        </p:nvSpPr>
        <p:spPr>
          <a:xfrm>
            <a:off x="6187902" y="1930552"/>
            <a:ext cx="2561928" cy="126058"/>
          </a:xfrm>
          <a:prstGeom prst="rect">
            <a:avLst/>
          </a:prstGeom>
          <a:noFill/>
          <a:ln/>
        </p:spPr>
        <p:txBody>
          <a:bodyPr wrap="none" lIns="0" tIns="0" rIns="0" bIns="0" rtlCol="0" anchor="t"/>
          <a:lstStyle/>
          <a:p>
            <a:pPr>
              <a:lnSpc>
                <a:spcPts val="969"/>
              </a:lnSpc>
            </a:pPr>
            <a:r>
              <a:rPr lang="en-US" sz="875" dirty="0">
                <a:solidFill>
                  <a:srgbClr val="152C47"/>
                </a:solidFill>
                <a:latin typeface="Arial" panose="020B0604020202020204" pitchFamily="34" charset="0"/>
                <a:ea typeface="Heebo" pitchFamily="34" charset="-122"/>
                <a:cs typeface="Arial" panose="020B0604020202020204" pitchFamily="34" charset="0"/>
              </a:rPr>
              <a:t>Chosen: Robust to outliers, best for tabular data</a:t>
            </a:r>
            <a:endParaRPr lang="en-US" sz="875" dirty="0">
              <a:solidFill>
                <a:srgbClr val="152C47"/>
              </a:solidFill>
              <a:latin typeface="Arial" panose="020B0604020202020204" pitchFamily="34" charset="0"/>
              <a:cs typeface="Arial" panose="020B0604020202020204" pitchFamily="34" charset="0"/>
            </a:endParaRPr>
          </a:p>
        </p:txBody>
      </p:sp>
      <p:sp>
        <p:nvSpPr>
          <p:cNvPr id="18" name="Shape 15">
            <a:extLst>
              <a:ext uri="{FF2B5EF4-FFF2-40B4-BE49-F238E27FC236}">
                <a16:creationId xmlns:a16="http://schemas.microsoft.com/office/drawing/2014/main" id="{0D53FC5A-E7E5-3217-0756-088CE57E148A}"/>
              </a:ext>
            </a:extLst>
          </p:cNvPr>
          <p:cNvSpPr/>
          <p:nvPr/>
        </p:nvSpPr>
        <p:spPr>
          <a:xfrm>
            <a:off x="5892329" y="1809852"/>
            <a:ext cx="197049" cy="197049"/>
          </a:xfrm>
          <a:prstGeom prst="roundRect">
            <a:avLst>
              <a:gd name="adj" fmla="val 6001"/>
            </a:avLst>
          </a:prstGeom>
          <a:solidFill>
            <a:srgbClr val="FFFFFF"/>
          </a:solidFill>
          <a:ln w="15240">
            <a:solidFill>
              <a:srgbClr val="D8D4D4"/>
            </a:solidFill>
            <a:prstDash val="solid"/>
          </a:ln>
        </p:spPr>
        <p:txBody>
          <a:bodyPr/>
          <a:lstStyle/>
          <a:p>
            <a:endParaRPr lang="en-US" sz="875">
              <a:solidFill>
                <a:srgbClr val="152C47"/>
              </a:solidFill>
              <a:latin typeface="Arial" panose="020B0604020202020204" pitchFamily="34" charset="0"/>
              <a:cs typeface="Arial" panose="020B0604020202020204" pitchFamily="34" charset="0"/>
            </a:endParaRPr>
          </a:p>
        </p:txBody>
      </p:sp>
      <p:pic>
        <p:nvPicPr>
          <p:cNvPr id="19" name="Image 1" descr="preencoded.png">
            <a:extLst>
              <a:ext uri="{FF2B5EF4-FFF2-40B4-BE49-F238E27FC236}">
                <a16:creationId xmlns:a16="http://schemas.microsoft.com/office/drawing/2014/main" id="{9CF6FC5F-4F7B-32A1-CC7B-B8558C57B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1592" y="1859041"/>
            <a:ext cx="98524" cy="98524"/>
          </a:xfrm>
          <a:prstGeom prst="rect">
            <a:avLst/>
          </a:prstGeom>
        </p:spPr>
      </p:pic>
      <p:pic>
        <p:nvPicPr>
          <p:cNvPr id="20" name="Image 2" descr="preencoded.png">
            <a:extLst>
              <a:ext uri="{FF2B5EF4-FFF2-40B4-BE49-F238E27FC236}">
                <a16:creationId xmlns:a16="http://schemas.microsoft.com/office/drawing/2014/main" id="{BD035EB6-8732-60CD-D1EF-67620C8B0EF0}"/>
              </a:ext>
            </a:extLst>
          </p:cNvPr>
          <p:cNvPicPr>
            <a:picLocks noChangeAspect="1"/>
          </p:cNvPicPr>
          <p:nvPr/>
        </p:nvPicPr>
        <p:blipFill>
          <a:blip r:embed="rId6"/>
          <a:stretch>
            <a:fillRect/>
          </a:stretch>
        </p:blipFill>
        <p:spPr>
          <a:xfrm>
            <a:off x="3352825" y="2444383"/>
            <a:ext cx="5432798" cy="2829119"/>
          </a:xfrm>
          <a:prstGeom prst="rect">
            <a:avLst/>
          </a:prstGeom>
        </p:spPr>
      </p:pic>
      <p:sp>
        <p:nvSpPr>
          <p:cNvPr id="21" name="Text 16">
            <a:extLst>
              <a:ext uri="{FF2B5EF4-FFF2-40B4-BE49-F238E27FC236}">
                <a16:creationId xmlns:a16="http://schemas.microsoft.com/office/drawing/2014/main" id="{8303CEEE-8853-F470-1E5D-F8C0A33F41A4}"/>
              </a:ext>
            </a:extLst>
          </p:cNvPr>
          <p:cNvSpPr/>
          <p:nvPr/>
        </p:nvSpPr>
        <p:spPr>
          <a:xfrm>
            <a:off x="254189" y="2607573"/>
            <a:ext cx="2959989" cy="821427"/>
          </a:xfrm>
          <a:prstGeom prst="rect">
            <a:avLst/>
          </a:prstGeom>
          <a:noFill/>
          <a:ln/>
        </p:spPr>
        <p:txBody>
          <a:bodyPr wrap="square" lIns="0" tIns="0" rIns="0" bIns="0" rtlCol="0" anchor="t"/>
          <a:lstStyle/>
          <a:p>
            <a:pPr algn="just">
              <a:lnSpc>
                <a:spcPts val="969"/>
              </a:lnSpc>
            </a:pPr>
            <a:r>
              <a:rPr lang="en-US" sz="1000" dirty="0">
                <a:solidFill>
                  <a:srgbClr val="152C47"/>
                </a:solidFill>
                <a:latin typeface="Arial" panose="020B0604020202020204" pitchFamily="34" charset="0"/>
                <a:ea typeface="Heebo" pitchFamily="34" charset="-122"/>
                <a:cs typeface="Arial" panose="020B0604020202020204" pitchFamily="34" charset="0"/>
              </a:rPr>
              <a:t>Gradient Boosting achieves the highest R² Score (0.73), exceeding the 0.7 threshold for good model performance. It outperforms simpler models (Linear, Ridge, Lasso) and ensemble alternatives (Random Forest), making it the optimal choice for this complex R&amp;D cost estimation task.</a:t>
            </a:r>
            <a:endParaRPr lang="en-US" sz="1000" dirty="0">
              <a:solidFill>
                <a:srgbClr val="152C47"/>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9D5DD55-8125-1B53-7435-258E56784F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ack and blue logo&#10;&#10;AI-generated content may be incorrect.">
            <a:extLst>
              <a:ext uri="{FF2B5EF4-FFF2-40B4-BE49-F238E27FC236}">
                <a16:creationId xmlns:a16="http://schemas.microsoft.com/office/drawing/2014/main" id="{A3C849FB-4069-C594-3661-35E3E0FDA582}"/>
              </a:ext>
            </a:extLst>
          </p:cNvPr>
          <p:cNvPicPr>
            <a:picLocks noChangeAspect="1"/>
          </p:cNvPicPr>
          <p:nvPr/>
        </p:nvPicPr>
        <p:blipFill>
          <a:blip r:embed="rId8"/>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36100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1EBC-3D3D-8D83-BF06-27558516BB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B04A58-6576-50E7-5092-CE182916A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ack and blue logo&#10;&#10;AI-generated content may be incorrect.">
            <a:extLst>
              <a:ext uri="{FF2B5EF4-FFF2-40B4-BE49-F238E27FC236}">
                <a16:creationId xmlns:a16="http://schemas.microsoft.com/office/drawing/2014/main" id="{90189260-869D-FECE-B502-AC5943350661}"/>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
        <p:nvSpPr>
          <p:cNvPr id="22" name="TextBox 21">
            <a:extLst>
              <a:ext uri="{FF2B5EF4-FFF2-40B4-BE49-F238E27FC236}">
                <a16:creationId xmlns:a16="http://schemas.microsoft.com/office/drawing/2014/main" id="{D7A09D7D-4993-321F-B067-03C0277E1710}"/>
              </a:ext>
            </a:extLst>
          </p:cNvPr>
          <p:cNvSpPr txBox="1"/>
          <p:nvPr/>
        </p:nvSpPr>
        <p:spPr>
          <a:xfrm>
            <a:off x="1278702" y="147062"/>
            <a:ext cx="6586521" cy="1200329"/>
          </a:xfrm>
          <a:prstGeom prst="rect">
            <a:avLst/>
          </a:prstGeom>
          <a:noFill/>
        </p:spPr>
        <p:txBody>
          <a:bodyPr wrap="square" rtlCol="0">
            <a:spAutoFit/>
          </a:bodyPr>
          <a:lstStyle/>
          <a:p>
            <a:pPr algn="ctr"/>
            <a:r>
              <a:rPr lang="en-US" sz="3600" b="1" dirty="0">
                <a:solidFill>
                  <a:schemeClr val="tx2"/>
                </a:solidFill>
                <a:latin typeface="Arial" panose="020B0604020202020204" pitchFamily="34" charset="0"/>
                <a:cs typeface="Arial" panose="020B0604020202020204" pitchFamily="34" charset="0"/>
              </a:rPr>
              <a:t>Validation Strategy &amp; Model Performance</a:t>
            </a:r>
          </a:p>
        </p:txBody>
      </p:sp>
      <p:sp>
        <p:nvSpPr>
          <p:cNvPr id="23" name="TextBox 22">
            <a:extLst>
              <a:ext uri="{FF2B5EF4-FFF2-40B4-BE49-F238E27FC236}">
                <a16:creationId xmlns:a16="http://schemas.microsoft.com/office/drawing/2014/main" id="{BD367AA9-6DC3-24B3-71EB-0091589230CC}"/>
              </a:ext>
            </a:extLst>
          </p:cNvPr>
          <p:cNvSpPr txBox="1"/>
          <p:nvPr/>
        </p:nvSpPr>
        <p:spPr>
          <a:xfrm>
            <a:off x="265485" y="1924285"/>
            <a:ext cx="4072835" cy="3862596"/>
          </a:xfrm>
          <a:prstGeom prst="rect">
            <a:avLst/>
          </a:prstGeom>
          <a:noFill/>
        </p:spPr>
        <p:txBody>
          <a:bodyPr wrap="square" rtlCol="0">
            <a:spAutoFit/>
          </a:bodyPr>
          <a:lstStyle/>
          <a:p>
            <a:r>
              <a:rPr lang="en-US" sz="1400" b="1" dirty="0">
                <a:solidFill>
                  <a:schemeClr val="tx2"/>
                </a:solidFill>
                <a:latin typeface="Arial" panose="020B0604020202020204" pitchFamily="34" charset="0"/>
                <a:cs typeface="Arial" panose="020B0604020202020204" pitchFamily="34" charset="0"/>
              </a:rPr>
              <a:t>Strategy: Leave-One-Out Cross-Validation (LOO)</a:t>
            </a:r>
            <a:endParaRPr lang="en-US" sz="1400" dirty="0">
              <a:solidFill>
                <a:schemeClr val="tx2"/>
              </a:solidFill>
              <a:latin typeface="Arial" panose="020B0604020202020204" pitchFamily="34" charset="0"/>
              <a:cs typeface="Arial" panose="020B0604020202020204" pitchFamily="34" charset="0"/>
            </a:endParaRPr>
          </a:p>
          <a:p>
            <a:pPr indent="-285750">
              <a:spcBef>
                <a:spcPts val="600"/>
              </a:spcBef>
              <a:spcAft>
                <a:spcPts val="600"/>
              </a:spcAft>
              <a:buFont typeface="Arial" panose="020B0604020202020204" pitchFamily="34" charset="0"/>
              <a:buChar char="•"/>
            </a:pPr>
            <a:r>
              <a:rPr lang="en-US" sz="1400" b="1" dirty="0">
                <a:solidFill>
                  <a:schemeClr val="tx2"/>
                </a:solidFill>
                <a:latin typeface="Arial" panose="020B0604020202020204" pitchFamily="34" charset="0"/>
                <a:cs typeface="Arial" panose="020B0604020202020204" pitchFamily="34" charset="0"/>
              </a:rPr>
              <a:t>The Challenge:</a:t>
            </a:r>
            <a:r>
              <a:rPr lang="en-US" sz="1400" dirty="0">
                <a:solidFill>
                  <a:schemeClr val="tx2"/>
                </a:solidFill>
                <a:latin typeface="Arial" panose="020B0604020202020204" pitchFamily="34" charset="0"/>
                <a:cs typeface="Arial" panose="020B0604020202020204" pitchFamily="34" charset="0"/>
              </a:rPr>
              <a:t> With only </a:t>
            </a:r>
            <a:r>
              <a:rPr lang="en-US" sz="1400" b="1" dirty="0">
                <a:solidFill>
                  <a:schemeClr val="tx2"/>
                </a:solidFill>
                <a:latin typeface="Arial" panose="020B0604020202020204" pitchFamily="34" charset="0"/>
                <a:cs typeface="Arial" panose="020B0604020202020204" pitchFamily="34" charset="0"/>
              </a:rPr>
              <a:t>37 samples</a:t>
            </a:r>
            <a:r>
              <a:rPr lang="en-US" sz="1400" dirty="0">
                <a:solidFill>
                  <a:schemeClr val="tx2"/>
                </a:solidFill>
                <a:latin typeface="Arial" panose="020B0604020202020204" pitchFamily="34" charset="0"/>
                <a:cs typeface="Arial" panose="020B0604020202020204" pitchFamily="34" charset="0"/>
              </a:rPr>
              <a:t>, a standard 80/20 split leaves too few examples for testing, leading to unstable results.</a:t>
            </a:r>
          </a:p>
          <a:p>
            <a:pPr indent="-285750">
              <a:spcAft>
                <a:spcPts val="600"/>
              </a:spcAft>
              <a:buFont typeface="Arial" panose="020B0604020202020204" pitchFamily="34" charset="0"/>
              <a:buChar char="•"/>
            </a:pPr>
            <a:r>
              <a:rPr lang="en-US" sz="1400" b="1" dirty="0">
                <a:solidFill>
                  <a:schemeClr val="tx2"/>
                </a:solidFill>
                <a:latin typeface="Arial" panose="020B0604020202020204" pitchFamily="34" charset="0"/>
                <a:cs typeface="Arial" panose="020B0604020202020204" pitchFamily="34" charset="0"/>
              </a:rPr>
              <a:t>The Solution:</a:t>
            </a:r>
            <a:r>
              <a:rPr lang="en-US" sz="1400" dirty="0">
                <a:solidFill>
                  <a:schemeClr val="tx2"/>
                </a:solidFill>
                <a:latin typeface="Arial" panose="020B0604020202020204" pitchFamily="34" charset="0"/>
                <a:cs typeface="Arial" panose="020B0604020202020204" pitchFamily="34" charset="0"/>
              </a:rPr>
              <a:t> We implemented </a:t>
            </a:r>
            <a:r>
              <a:rPr lang="en-US" sz="1400" b="1" dirty="0">
                <a:solidFill>
                  <a:schemeClr val="tx2"/>
                </a:solidFill>
                <a:latin typeface="Arial" panose="020B0604020202020204" pitchFamily="34" charset="0"/>
                <a:cs typeface="Arial" panose="020B0604020202020204" pitchFamily="34" charset="0"/>
              </a:rPr>
              <a:t>LOO Cross-Validation</a:t>
            </a:r>
            <a:r>
              <a:rPr lang="en-US" sz="1400" dirty="0">
                <a:solidFill>
                  <a:schemeClr val="tx2"/>
                </a:solidFill>
                <a:latin typeface="Arial" panose="020B0604020202020204" pitchFamily="34" charset="0"/>
                <a:cs typeface="Arial" panose="020B0604020202020204" pitchFamily="34" charset="0"/>
              </a:rPr>
              <a:t>:</a:t>
            </a:r>
          </a:p>
          <a:p>
            <a:pPr marL="914400" lvl="3" indent="-342900">
              <a:spcAft>
                <a:spcPts val="600"/>
              </a:spcAft>
              <a:buFont typeface="+mj-lt"/>
              <a:buAutoNum type="arabicPeriod"/>
            </a:pPr>
            <a:r>
              <a:rPr lang="en-US" sz="1400" dirty="0">
                <a:solidFill>
                  <a:schemeClr val="tx2"/>
                </a:solidFill>
                <a:latin typeface="Arial" panose="020B0604020202020204" pitchFamily="34" charset="0"/>
                <a:cs typeface="Arial" panose="020B0604020202020204" pitchFamily="34" charset="0"/>
              </a:rPr>
              <a:t>Train the model on </a:t>
            </a:r>
            <a:r>
              <a:rPr lang="en-US" sz="1400" b="1" dirty="0">
                <a:solidFill>
                  <a:schemeClr val="tx2"/>
                </a:solidFill>
                <a:latin typeface="Arial" panose="020B0604020202020204" pitchFamily="34" charset="0"/>
                <a:cs typeface="Arial" panose="020B0604020202020204" pitchFamily="34" charset="0"/>
              </a:rPr>
              <a:t>36 projects</a:t>
            </a:r>
            <a:r>
              <a:rPr lang="en-US" sz="1400" dirty="0">
                <a:solidFill>
                  <a:schemeClr val="tx2"/>
                </a:solidFill>
                <a:latin typeface="Arial" panose="020B0604020202020204" pitchFamily="34" charset="0"/>
                <a:cs typeface="Arial" panose="020B0604020202020204" pitchFamily="34" charset="0"/>
              </a:rPr>
              <a:t>.</a:t>
            </a:r>
          </a:p>
          <a:p>
            <a:pPr marL="914400" lvl="3" indent="-342900">
              <a:spcAft>
                <a:spcPts val="600"/>
              </a:spcAft>
              <a:buFont typeface="+mj-lt"/>
              <a:buAutoNum type="arabicPeriod"/>
            </a:pPr>
            <a:r>
              <a:rPr lang="en-US" sz="1400" dirty="0">
                <a:solidFill>
                  <a:schemeClr val="tx2"/>
                </a:solidFill>
                <a:latin typeface="Arial" panose="020B0604020202020204" pitchFamily="34" charset="0"/>
                <a:cs typeface="Arial" panose="020B0604020202020204" pitchFamily="34" charset="0"/>
              </a:rPr>
              <a:t>Test on the </a:t>
            </a:r>
            <a:r>
              <a:rPr lang="en-US" sz="1400" b="1" dirty="0">
                <a:solidFill>
                  <a:schemeClr val="tx2"/>
                </a:solidFill>
                <a:latin typeface="Arial" panose="020B0604020202020204" pitchFamily="34" charset="0"/>
                <a:cs typeface="Arial" panose="020B0604020202020204" pitchFamily="34" charset="0"/>
              </a:rPr>
              <a:t>1 remaining project</a:t>
            </a:r>
            <a:r>
              <a:rPr lang="en-US" sz="1400" dirty="0">
                <a:solidFill>
                  <a:schemeClr val="tx2"/>
                </a:solidFill>
                <a:latin typeface="Arial" panose="020B0604020202020204" pitchFamily="34" charset="0"/>
                <a:cs typeface="Arial" panose="020B0604020202020204" pitchFamily="34" charset="0"/>
              </a:rPr>
              <a:t>.</a:t>
            </a:r>
          </a:p>
          <a:p>
            <a:pPr marL="914400" lvl="3" indent="-342900">
              <a:spcAft>
                <a:spcPts val="600"/>
              </a:spcAft>
              <a:buFont typeface="+mj-lt"/>
              <a:buAutoNum type="arabicPeriod"/>
            </a:pPr>
            <a:r>
              <a:rPr lang="en-US" sz="1400" dirty="0">
                <a:solidFill>
                  <a:schemeClr val="tx2"/>
                </a:solidFill>
                <a:latin typeface="Arial" panose="020B0604020202020204" pitchFamily="34" charset="0"/>
                <a:cs typeface="Arial" panose="020B0604020202020204" pitchFamily="34" charset="0"/>
              </a:rPr>
              <a:t>Repeat </a:t>
            </a:r>
            <a:r>
              <a:rPr lang="en-US" sz="1400" b="1" dirty="0">
                <a:solidFill>
                  <a:schemeClr val="tx2"/>
                </a:solidFill>
                <a:latin typeface="Arial" panose="020B0604020202020204" pitchFamily="34" charset="0"/>
                <a:cs typeface="Arial" panose="020B0604020202020204" pitchFamily="34" charset="0"/>
              </a:rPr>
              <a:t>37 times</a:t>
            </a:r>
            <a:r>
              <a:rPr lang="en-US" sz="1400" dirty="0">
                <a:solidFill>
                  <a:schemeClr val="tx2"/>
                </a:solidFill>
                <a:latin typeface="Arial" panose="020B0604020202020204" pitchFamily="34" charset="0"/>
                <a:cs typeface="Arial" panose="020B0604020202020204" pitchFamily="34" charset="0"/>
              </a:rPr>
              <a:t> (once for each project).</a:t>
            </a:r>
          </a:p>
          <a:p>
            <a:pPr indent="-285750">
              <a:spcAft>
                <a:spcPts val="600"/>
              </a:spcAft>
              <a:buFont typeface="Arial" panose="020B0604020202020204" pitchFamily="34" charset="0"/>
              <a:buChar char="•"/>
            </a:pPr>
            <a:r>
              <a:rPr lang="en-US" sz="1400" b="1" dirty="0">
                <a:solidFill>
                  <a:schemeClr val="tx2"/>
                </a:solidFill>
                <a:latin typeface="Arial" panose="020B0604020202020204" pitchFamily="34" charset="0"/>
                <a:cs typeface="Arial" panose="020B0604020202020204" pitchFamily="34" charset="0"/>
              </a:rPr>
              <a:t>Benefit:</a:t>
            </a:r>
            <a:r>
              <a:rPr lang="en-US" sz="1400" dirty="0">
                <a:solidFill>
                  <a:schemeClr val="tx2"/>
                </a:solidFill>
                <a:latin typeface="Arial" panose="020B0604020202020204" pitchFamily="34" charset="0"/>
                <a:cs typeface="Arial" panose="020B0604020202020204" pitchFamily="34" charset="0"/>
              </a:rPr>
              <a:t> This maximizes the training set while ensuring every single data point is tested effectively.</a:t>
            </a:r>
          </a:p>
          <a:p>
            <a:endParaRPr lang="en-US" sz="1400" dirty="0">
              <a:solidFill>
                <a:schemeClr val="tx2"/>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F86FB3-3FCE-DD23-F5D9-1609C81FCD3F}"/>
                  </a:ext>
                </a:extLst>
              </p:cNvPr>
              <p:cNvSpPr txBox="1"/>
              <p:nvPr/>
            </p:nvSpPr>
            <p:spPr>
              <a:xfrm>
                <a:off x="4805682" y="1924285"/>
                <a:ext cx="4306553" cy="2851743"/>
              </a:xfrm>
              <a:prstGeom prst="rect">
                <a:avLst/>
              </a:prstGeom>
              <a:noFill/>
            </p:spPr>
            <p:txBody>
              <a:bodyPr wrap="square">
                <a:spAutoFit/>
              </a:bodyPr>
              <a:lstStyle/>
              <a:p>
                <a:pPr>
                  <a:spcAft>
                    <a:spcPts val="600"/>
                  </a:spcAft>
                  <a:buFont typeface="Arial" panose="020B0604020202020204" pitchFamily="34" charset="0"/>
                  <a:buChar char="•"/>
                </a:pPr>
                <a14:m>
                  <m:oMath xmlns:m="http://schemas.openxmlformats.org/officeDocument/2006/math">
                    <m:sSup>
                      <m:sSupPr>
                        <m:ctrlPr>
                          <a:rPr lang="en-US" sz="1400" b="1" i="1" smtClean="0">
                            <a:solidFill>
                              <a:schemeClr val="tx2"/>
                            </a:solidFill>
                            <a:effectLst/>
                            <a:latin typeface="Cambria Math" panose="02040503050406030204" pitchFamily="18" charset="0"/>
                          </a:rPr>
                        </m:ctrlPr>
                      </m:sSupPr>
                      <m:e>
                        <m:r>
                          <a:rPr lang="en-US" sz="1400" b="1" i="1" smtClean="0">
                            <a:solidFill>
                              <a:schemeClr val="tx2"/>
                            </a:solidFill>
                            <a:effectLst/>
                            <a:latin typeface="Cambria Math" panose="02040503050406030204" pitchFamily="18" charset="0"/>
                          </a:rPr>
                          <m:t>𝑹</m:t>
                        </m:r>
                      </m:e>
                      <m:sup>
                        <m:r>
                          <a:rPr lang="en-US" sz="1400" b="1" i="1" smtClean="0">
                            <a:solidFill>
                              <a:schemeClr val="tx2"/>
                            </a:solidFill>
                            <a:effectLst/>
                            <a:latin typeface="Cambria Math" panose="02040503050406030204" pitchFamily="18" charset="0"/>
                          </a:rPr>
                          <m:t>𝟐</m:t>
                        </m:r>
                      </m:sup>
                    </m:sSup>
                  </m:oMath>
                </a14:m>
                <a:r>
                  <a:rPr lang="en-US" sz="1400" b="1" dirty="0">
                    <a:solidFill>
                      <a:schemeClr val="tx2"/>
                    </a:solidFill>
                    <a:effectLst/>
                    <a:latin typeface="Arial" panose="020B0604020202020204" pitchFamily="34" charset="0"/>
                    <a:cs typeface="Arial" panose="020B0604020202020204" pitchFamily="34" charset="0"/>
                  </a:rPr>
                  <a:t> Score: 0.75</a:t>
                </a:r>
                <a:endParaRPr lang="en-US" sz="1400" dirty="0">
                  <a:solidFill>
                    <a:schemeClr val="tx2"/>
                  </a:solidFill>
                  <a:effectLst/>
                  <a:latin typeface="Arial" panose="020B0604020202020204" pitchFamily="34" charset="0"/>
                  <a:cs typeface="Arial" panose="020B0604020202020204" pitchFamily="34" charset="0"/>
                </a:endParaRPr>
              </a:p>
              <a:p>
                <a:pPr marL="742950" lvl="1" indent="-285750">
                  <a:spcAft>
                    <a:spcPts val="600"/>
                  </a:spcAft>
                  <a:buFont typeface="Arial" panose="020B0604020202020204" pitchFamily="34" charset="0"/>
                  <a:buChar char="•"/>
                </a:pPr>
                <a:r>
                  <a:rPr lang="en-US" sz="1400" i="1" dirty="0">
                    <a:solidFill>
                      <a:schemeClr val="tx2"/>
                    </a:solidFill>
                    <a:effectLst/>
                    <a:latin typeface="Arial" panose="020B0604020202020204" pitchFamily="34" charset="0"/>
                    <a:cs typeface="Arial" panose="020B0604020202020204" pitchFamily="34" charset="0"/>
                  </a:rPr>
                  <a:t>High Explanatory Power:</a:t>
                </a:r>
                <a:r>
                  <a:rPr lang="en-US" sz="1400" dirty="0">
                    <a:solidFill>
                      <a:schemeClr val="tx2"/>
                    </a:solidFill>
                    <a:effectLst/>
                    <a:latin typeface="Arial" panose="020B0604020202020204" pitchFamily="34" charset="0"/>
                    <a:cs typeface="Arial" panose="020B0604020202020204" pitchFamily="34" charset="0"/>
                  </a:rPr>
                  <a:t> The model explains 75% of the cost variance (up from 0.08 in baseline).</a:t>
                </a:r>
              </a:p>
              <a:p>
                <a:pPr>
                  <a:spcAft>
                    <a:spcPts val="600"/>
                  </a:spcAft>
                  <a:buFont typeface="Arial" panose="020B0604020202020204" pitchFamily="34" charset="0"/>
                  <a:buChar char="•"/>
                </a:pPr>
                <a:r>
                  <a:rPr lang="en-US" sz="1400" b="1" dirty="0">
                    <a:solidFill>
                      <a:schemeClr val="tx2"/>
                    </a:solidFill>
                    <a:effectLst/>
                    <a:latin typeface="Arial" panose="020B0604020202020204" pitchFamily="34" charset="0"/>
                    <a:cs typeface="Arial" panose="020B0604020202020204" pitchFamily="34" charset="0"/>
                  </a:rPr>
                  <a:t>Median Error: 34%</a:t>
                </a:r>
                <a:endParaRPr lang="en-US" sz="1400" dirty="0">
                  <a:solidFill>
                    <a:schemeClr val="tx2"/>
                  </a:solidFill>
                  <a:effectLst/>
                  <a:latin typeface="Arial" panose="020B0604020202020204" pitchFamily="34" charset="0"/>
                  <a:cs typeface="Arial" panose="020B0604020202020204" pitchFamily="34" charset="0"/>
                </a:endParaRPr>
              </a:p>
              <a:p>
                <a:pPr marL="742950" lvl="1" indent="-285750">
                  <a:spcAft>
                    <a:spcPts val="600"/>
                  </a:spcAft>
                  <a:buFont typeface="Arial" panose="020B0604020202020204" pitchFamily="34" charset="0"/>
                  <a:buChar char="•"/>
                </a:pPr>
                <a:r>
                  <a:rPr lang="en-US" sz="1400" i="1" dirty="0">
                    <a:solidFill>
                      <a:schemeClr val="tx2"/>
                    </a:solidFill>
                    <a:effectLst/>
                    <a:latin typeface="Arial" panose="020B0604020202020204" pitchFamily="34" charset="0"/>
                    <a:cs typeface="Arial" panose="020B0604020202020204" pitchFamily="34" charset="0"/>
                  </a:rPr>
                  <a:t>Acceptable Baseline:</a:t>
                </a:r>
                <a:r>
                  <a:rPr lang="en-US" sz="1400" dirty="0">
                    <a:solidFill>
                      <a:schemeClr val="tx2"/>
                    </a:solidFill>
                    <a:effectLst/>
                    <a:latin typeface="Arial" panose="020B0604020202020204" pitchFamily="34" charset="0"/>
                    <a:cs typeface="Arial" panose="020B0604020202020204" pitchFamily="34" charset="0"/>
                  </a:rPr>
                  <a:t> For an early-stage "Ballpark" tool, this error margin is viable for decision support.</a:t>
                </a:r>
              </a:p>
              <a:p>
                <a:pPr>
                  <a:spcAft>
                    <a:spcPts val="600"/>
                  </a:spcAft>
                  <a:buFont typeface="Arial" panose="020B0604020202020204" pitchFamily="34" charset="0"/>
                  <a:buChar char="•"/>
                </a:pPr>
                <a:r>
                  <a:rPr lang="en-US" sz="1400" b="1" dirty="0">
                    <a:solidFill>
                      <a:schemeClr val="tx2"/>
                    </a:solidFill>
                    <a:effectLst/>
                    <a:latin typeface="Arial" panose="020B0604020202020204" pitchFamily="34" charset="0"/>
                    <a:cs typeface="Arial" panose="020B0604020202020204" pitchFamily="34" charset="0"/>
                  </a:rPr>
                  <a:t>Success Rate: ~50%</a:t>
                </a:r>
                <a:endParaRPr lang="en-US" sz="1400" dirty="0">
                  <a:solidFill>
                    <a:schemeClr val="tx2"/>
                  </a:solidFill>
                  <a:effectLst/>
                  <a:latin typeface="Arial" panose="020B0604020202020204" pitchFamily="34" charset="0"/>
                  <a:cs typeface="Arial" panose="020B0604020202020204" pitchFamily="34" charset="0"/>
                </a:endParaRPr>
              </a:p>
              <a:p>
                <a:pPr marL="742950" lvl="1" indent="-285750">
                  <a:spcAft>
                    <a:spcPts val="600"/>
                  </a:spcAft>
                  <a:buFont typeface="Arial" panose="020B0604020202020204" pitchFamily="34" charset="0"/>
                  <a:buChar char="•"/>
                </a:pPr>
                <a:r>
                  <a:rPr lang="en-US" sz="1400" i="1" dirty="0">
                    <a:solidFill>
                      <a:schemeClr val="tx2"/>
                    </a:solidFill>
                    <a:effectLst/>
                    <a:latin typeface="Arial" panose="020B0604020202020204" pitchFamily="34" charset="0"/>
                    <a:cs typeface="Arial" panose="020B0604020202020204" pitchFamily="34" charset="0"/>
                  </a:rPr>
                  <a:t>Consistency:</a:t>
                </a:r>
                <a:r>
                  <a:rPr lang="en-US" sz="1400" dirty="0">
                    <a:solidFill>
                      <a:schemeClr val="tx2"/>
                    </a:solidFill>
                    <a:effectLst/>
                    <a:latin typeface="Arial" panose="020B0604020202020204" pitchFamily="34" charset="0"/>
                    <a:cs typeface="Arial" panose="020B0604020202020204" pitchFamily="34" charset="0"/>
                  </a:rPr>
                  <a:t> Nearly half of all predictions fall within a tight </a:t>
                </a:r>
                <a14:m>
                  <m:oMath xmlns:m="http://schemas.openxmlformats.org/officeDocument/2006/math">
                    <m:r>
                      <a:rPr lang="en-US" sz="1400" i="1" smtClean="0">
                        <a:solidFill>
                          <a:schemeClr val="tx2"/>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400" dirty="0">
                    <a:solidFill>
                      <a:schemeClr val="tx2"/>
                    </a:solidFill>
                    <a:effectLst/>
                    <a:latin typeface="Arial" panose="020B0604020202020204" pitchFamily="34" charset="0"/>
                    <a:cs typeface="Arial" panose="020B0604020202020204" pitchFamily="34" charset="0"/>
                  </a:rPr>
                  <a:t>30% error margin.</a:t>
                </a:r>
              </a:p>
            </p:txBody>
          </p:sp>
        </mc:Choice>
        <mc:Fallback xmlns="">
          <p:sp>
            <p:nvSpPr>
              <p:cNvPr id="26" name="TextBox 25">
                <a:extLst>
                  <a:ext uri="{FF2B5EF4-FFF2-40B4-BE49-F238E27FC236}">
                    <a16:creationId xmlns:a16="http://schemas.microsoft.com/office/drawing/2014/main" id="{94F86FB3-3FCE-DD23-F5D9-1609C81FCD3F}"/>
                  </a:ext>
                </a:extLst>
              </p:cNvPr>
              <p:cNvSpPr txBox="1">
                <a:spLocks noRot="1" noChangeAspect="1" noMove="1" noResize="1" noEditPoints="1" noAdjustHandles="1" noChangeArrowheads="1" noChangeShapeType="1" noTextEdit="1"/>
              </p:cNvSpPr>
              <p:nvPr/>
            </p:nvSpPr>
            <p:spPr>
              <a:xfrm>
                <a:off x="4805682" y="1924285"/>
                <a:ext cx="4306553" cy="2851743"/>
              </a:xfrm>
              <a:prstGeom prst="rect">
                <a:avLst/>
              </a:prstGeom>
              <a:blipFill>
                <a:blip r:embed="rId4"/>
                <a:stretch>
                  <a:fillRect l="-294" t="-444" r="-882" b="-1333"/>
                </a:stretch>
              </a:blipFill>
            </p:spPr>
            <p:txBody>
              <a:bodyPr/>
              <a:lstStyle/>
              <a:p>
                <a:r>
                  <a:rPr lang="en-US">
                    <a:noFill/>
                  </a:rPr>
                  <a:t> </a:t>
                </a:r>
              </a:p>
            </p:txBody>
          </p:sp>
        </mc:Fallback>
      </mc:AlternateContent>
    </p:spTree>
    <p:extLst>
      <p:ext uri="{BB962C8B-B14F-4D97-AF65-F5344CB8AC3E}">
        <p14:creationId xmlns:p14="http://schemas.microsoft.com/office/powerpoint/2010/main" val="27745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0CE5F-CCAA-FAA2-AF2C-65F33B9B3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5DC0B11F-D978-DE1D-24DC-C5D5ECE6A151}"/>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
        <p:nvSpPr>
          <p:cNvPr id="5" name="TextBox 4">
            <a:extLst>
              <a:ext uri="{FF2B5EF4-FFF2-40B4-BE49-F238E27FC236}">
                <a16:creationId xmlns:a16="http://schemas.microsoft.com/office/drawing/2014/main" id="{9B8497CA-6142-A0FC-A423-845D817DDF3B}"/>
              </a:ext>
            </a:extLst>
          </p:cNvPr>
          <p:cNvSpPr txBox="1"/>
          <p:nvPr/>
        </p:nvSpPr>
        <p:spPr>
          <a:xfrm>
            <a:off x="2139696" y="198596"/>
            <a:ext cx="4572000" cy="830997"/>
          </a:xfrm>
          <a:prstGeom prst="rect">
            <a:avLst/>
          </a:prstGeom>
          <a:noFill/>
        </p:spPr>
        <p:txBody>
          <a:bodyPr wrap="square">
            <a:spAutoFit/>
          </a:bodyPr>
          <a:lstStyle/>
          <a:p>
            <a:pPr algn="ctr"/>
            <a:r>
              <a:rPr lang="en-US" sz="2400" b="1" dirty="0">
                <a:solidFill>
                  <a:schemeClr val="tx2"/>
                </a:solidFill>
                <a:latin typeface="Arial" panose="020B0604020202020204" pitchFamily="34" charset="0"/>
                <a:cs typeface="Arial" panose="020B0604020202020204" pitchFamily="34" charset="0"/>
              </a:rPr>
              <a:t>Approach with Synthetic Data Generation and LLM Usage</a:t>
            </a:r>
          </a:p>
        </p:txBody>
      </p:sp>
      <p:sp>
        <p:nvSpPr>
          <p:cNvPr id="7" name="TextBox 6">
            <a:extLst>
              <a:ext uri="{FF2B5EF4-FFF2-40B4-BE49-F238E27FC236}">
                <a16:creationId xmlns:a16="http://schemas.microsoft.com/office/drawing/2014/main" id="{7840C59E-66A4-48A6-AB28-5777029BC583}"/>
              </a:ext>
            </a:extLst>
          </p:cNvPr>
          <p:cNvSpPr txBox="1"/>
          <p:nvPr/>
        </p:nvSpPr>
        <p:spPr>
          <a:xfrm>
            <a:off x="629034" y="1103247"/>
            <a:ext cx="4572000" cy="923330"/>
          </a:xfrm>
          <a:prstGeom prst="rect">
            <a:avLst/>
          </a:prstGeom>
          <a:noFill/>
        </p:spPr>
        <p:txBody>
          <a:bodyPr wrap="square">
            <a:spAutoFit/>
          </a:bodyPr>
          <a:lstStyle/>
          <a:p>
            <a:pPr rtl="0">
              <a:buNone/>
            </a:pPr>
            <a:r>
              <a:rPr lang="en-US" sz="1800" b="1" i="0" u="none" strike="noStrike" dirty="0">
                <a:solidFill>
                  <a:srgbClr val="FF0000"/>
                </a:solidFill>
                <a:effectLst/>
                <a:latin typeface="Urbanist"/>
              </a:rPr>
              <a:t>The Data Scarcity Problem</a:t>
            </a:r>
            <a:endParaRPr lang="en-US" b="0" dirty="0">
              <a:solidFill>
                <a:srgbClr val="FF0000"/>
              </a:solidFill>
              <a:effectLst/>
            </a:endParaRPr>
          </a:p>
          <a:p>
            <a:pPr>
              <a:buNone/>
            </a:pPr>
            <a:br>
              <a:rPr lang="en-US" dirty="0">
                <a:solidFill>
                  <a:srgbClr val="FF0000"/>
                </a:solidFill>
              </a:rPr>
            </a:br>
            <a:endParaRPr lang="en-US" dirty="0">
              <a:solidFill>
                <a:srgbClr val="FF0000"/>
              </a:solidFill>
            </a:endParaRPr>
          </a:p>
        </p:txBody>
      </p:sp>
      <p:pic>
        <p:nvPicPr>
          <p:cNvPr id="8" name="Google Shape;93;p14" descr="image.png">
            <a:extLst>
              <a:ext uri="{FF2B5EF4-FFF2-40B4-BE49-F238E27FC236}">
                <a16:creationId xmlns:a16="http://schemas.microsoft.com/office/drawing/2014/main" id="{5567AF37-22E2-BB05-8472-303269E82798}"/>
              </a:ext>
            </a:extLst>
          </p:cNvPr>
          <p:cNvPicPr preferRelativeResize="0"/>
          <p:nvPr/>
        </p:nvPicPr>
        <p:blipFill rotWithShape="1">
          <a:blip r:embed="rId4">
            <a:alphaModFix/>
          </a:blip>
          <a:srcRect/>
          <a:stretch/>
        </p:blipFill>
        <p:spPr>
          <a:xfrm>
            <a:off x="727225" y="1564912"/>
            <a:ext cx="4572000" cy="131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97;p14">
            <a:extLst>
              <a:ext uri="{FF2B5EF4-FFF2-40B4-BE49-F238E27FC236}">
                <a16:creationId xmlns:a16="http://schemas.microsoft.com/office/drawing/2014/main" id="{9D0BB4F3-703C-452F-0D77-6B3A098DED9F}"/>
              </a:ext>
            </a:extLst>
          </p:cNvPr>
          <p:cNvSpPr txBox="1"/>
          <p:nvPr/>
        </p:nvSpPr>
        <p:spPr>
          <a:xfrm>
            <a:off x="800100" y="1619964"/>
            <a:ext cx="4760595"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i="0" u="none" strike="noStrike" cap="none" dirty="0">
                <a:solidFill>
                  <a:srgbClr val="60A5FA"/>
                </a:solidFill>
                <a:latin typeface="Urbanist"/>
                <a:ea typeface="Urbanist"/>
                <a:cs typeface="Urbanist"/>
                <a:sym typeface="Urbanist"/>
              </a:rPr>
              <a:t>Only 37 Real Projects</a:t>
            </a:r>
            <a:endParaRPr sz="1600" dirty="0"/>
          </a:p>
        </p:txBody>
      </p:sp>
      <p:sp>
        <p:nvSpPr>
          <p:cNvPr id="10" name="Google Shape;98;p14">
            <a:extLst>
              <a:ext uri="{FF2B5EF4-FFF2-40B4-BE49-F238E27FC236}">
                <a16:creationId xmlns:a16="http://schemas.microsoft.com/office/drawing/2014/main" id="{6F58E09A-7A7A-67F5-17E1-6E2B7601AAB2}"/>
              </a:ext>
            </a:extLst>
          </p:cNvPr>
          <p:cNvSpPr txBox="1"/>
          <p:nvPr/>
        </p:nvSpPr>
        <p:spPr>
          <a:xfrm>
            <a:off x="800100" y="1939839"/>
            <a:ext cx="45339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chemeClr val="tx2"/>
                </a:solidFill>
                <a:latin typeface="Inter"/>
                <a:ea typeface="Inter"/>
                <a:cs typeface="Inter"/>
                <a:sym typeface="Inter"/>
              </a:rPr>
              <a:t>We possess historical data, but the volume is drastically insufficient for robust Machine Learning training.</a:t>
            </a:r>
            <a:endParaRPr b="1" dirty="0">
              <a:solidFill>
                <a:schemeClr val="tx2"/>
              </a:solidFill>
            </a:endParaRPr>
          </a:p>
        </p:txBody>
      </p:sp>
      <p:sp>
        <p:nvSpPr>
          <p:cNvPr id="12" name="TextBox 11">
            <a:extLst>
              <a:ext uri="{FF2B5EF4-FFF2-40B4-BE49-F238E27FC236}">
                <a16:creationId xmlns:a16="http://schemas.microsoft.com/office/drawing/2014/main" id="{DE730B1E-B18D-5655-62EC-D803F572D051}"/>
              </a:ext>
            </a:extLst>
          </p:cNvPr>
          <p:cNvSpPr txBox="1"/>
          <p:nvPr/>
        </p:nvSpPr>
        <p:spPr>
          <a:xfrm>
            <a:off x="629034" y="3149308"/>
            <a:ext cx="4572000" cy="923330"/>
          </a:xfrm>
          <a:prstGeom prst="rect">
            <a:avLst/>
          </a:prstGeom>
          <a:noFill/>
        </p:spPr>
        <p:txBody>
          <a:bodyPr wrap="square">
            <a:spAutoFit/>
          </a:bodyPr>
          <a:lstStyle/>
          <a:p>
            <a:pPr rtl="0">
              <a:buNone/>
            </a:pPr>
            <a:r>
              <a:rPr lang="en-US" sz="1800" b="1" i="0" u="none" strike="noStrike" dirty="0">
                <a:solidFill>
                  <a:srgbClr val="60A5FA"/>
                </a:solidFill>
                <a:effectLst/>
                <a:latin typeface="Urbanist" panose="020B0A04040200000203" pitchFamily="34" charset="77"/>
              </a:rPr>
              <a:t>The Consequence</a:t>
            </a:r>
            <a:endParaRPr lang="en-US" b="0" dirty="0">
              <a:effectLst/>
            </a:endParaRPr>
          </a:p>
          <a:p>
            <a:pPr>
              <a:buNone/>
            </a:pPr>
            <a:br>
              <a:rPr lang="en-US" dirty="0"/>
            </a:br>
            <a:endParaRPr lang="en-US" dirty="0"/>
          </a:p>
        </p:txBody>
      </p:sp>
      <p:sp>
        <p:nvSpPr>
          <p:cNvPr id="13" name="Google Shape;100;p14">
            <a:extLst>
              <a:ext uri="{FF2B5EF4-FFF2-40B4-BE49-F238E27FC236}">
                <a16:creationId xmlns:a16="http://schemas.microsoft.com/office/drawing/2014/main" id="{A300CA67-B17A-FAAA-DDBA-42D123FB544E}"/>
              </a:ext>
            </a:extLst>
          </p:cNvPr>
          <p:cNvSpPr txBox="1"/>
          <p:nvPr/>
        </p:nvSpPr>
        <p:spPr>
          <a:xfrm>
            <a:off x="727225" y="3561369"/>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D1D5DB"/>
                </a:solidFill>
                <a:latin typeface="Inter"/>
                <a:ea typeface="Inter"/>
                <a:cs typeface="Inter"/>
                <a:sym typeface="Inter"/>
              </a:rPr>
              <a:t>•</a:t>
            </a:r>
            <a:endParaRPr/>
          </a:p>
        </p:txBody>
      </p:sp>
      <p:sp>
        <p:nvSpPr>
          <p:cNvPr id="14" name="Google Shape;101;p14">
            <a:extLst>
              <a:ext uri="{FF2B5EF4-FFF2-40B4-BE49-F238E27FC236}">
                <a16:creationId xmlns:a16="http://schemas.microsoft.com/office/drawing/2014/main" id="{E22EB8D6-2BFD-C712-5E6B-2402B82680E1}"/>
              </a:ext>
            </a:extLst>
          </p:cNvPr>
          <p:cNvSpPr txBox="1"/>
          <p:nvPr/>
        </p:nvSpPr>
        <p:spPr>
          <a:xfrm>
            <a:off x="762000" y="3475504"/>
            <a:ext cx="4572000" cy="369332"/>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chemeClr val="tx2"/>
                </a:solidFill>
                <a:latin typeface="Inter"/>
                <a:ea typeface="Inter"/>
                <a:cs typeface="Inter"/>
                <a:sym typeface="Inter"/>
              </a:rPr>
              <a:t>Severe overfitting risk</a:t>
            </a:r>
            <a:endParaRPr dirty="0">
              <a:solidFill>
                <a:schemeClr val="tx2"/>
              </a:solidFill>
            </a:endParaRPr>
          </a:p>
        </p:txBody>
      </p:sp>
      <p:sp>
        <p:nvSpPr>
          <p:cNvPr id="15" name="Google Shape;102;p14">
            <a:extLst>
              <a:ext uri="{FF2B5EF4-FFF2-40B4-BE49-F238E27FC236}">
                <a16:creationId xmlns:a16="http://schemas.microsoft.com/office/drawing/2014/main" id="{8BAC6538-E52A-C4C9-0228-52CA99EAD6FA}"/>
              </a:ext>
            </a:extLst>
          </p:cNvPr>
          <p:cNvSpPr txBox="1"/>
          <p:nvPr/>
        </p:nvSpPr>
        <p:spPr>
          <a:xfrm>
            <a:off x="727225" y="3866169"/>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a:solidFill>
                  <a:srgbClr val="D1D5DB"/>
                </a:solidFill>
                <a:latin typeface="Inter"/>
                <a:ea typeface="Inter"/>
                <a:cs typeface="Inter"/>
                <a:sym typeface="Inter"/>
              </a:rPr>
              <a:t>•</a:t>
            </a:r>
            <a:endParaRPr/>
          </a:p>
        </p:txBody>
      </p:sp>
      <p:sp>
        <p:nvSpPr>
          <p:cNvPr id="16" name="Google Shape;103;p14">
            <a:extLst>
              <a:ext uri="{FF2B5EF4-FFF2-40B4-BE49-F238E27FC236}">
                <a16:creationId xmlns:a16="http://schemas.microsoft.com/office/drawing/2014/main" id="{C3232FBB-0D5B-9E97-F139-7C7DED5078AE}"/>
              </a:ext>
            </a:extLst>
          </p:cNvPr>
          <p:cNvSpPr txBox="1"/>
          <p:nvPr/>
        </p:nvSpPr>
        <p:spPr>
          <a:xfrm>
            <a:off x="762000" y="3767944"/>
            <a:ext cx="4572000" cy="369332"/>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chemeClr val="tx2"/>
                </a:solidFill>
                <a:latin typeface="Inter"/>
                <a:ea typeface="Inter"/>
                <a:cs typeface="Inter"/>
                <a:sym typeface="Inter"/>
              </a:rPr>
              <a:t>Model memorizes data instead of learning patterns</a:t>
            </a:r>
            <a:endParaRPr dirty="0">
              <a:solidFill>
                <a:schemeClr val="tx2"/>
              </a:solidFill>
            </a:endParaRPr>
          </a:p>
        </p:txBody>
      </p:sp>
      <p:sp>
        <p:nvSpPr>
          <p:cNvPr id="17" name="Google Shape;104;p14">
            <a:extLst>
              <a:ext uri="{FF2B5EF4-FFF2-40B4-BE49-F238E27FC236}">
                <a16:creationId xmlns:a16="http://schemas.microsoft.com/office/drawing/2014/main" id="{3B5D6337-A89A-6AE3-D8AD-3F2054E318AB}"/>
              </a:ext>
            </a:extLst>
          </p:cNvPr>
          <p:cNvSpPr txBox="1"/>
          <p:nvPr/>
        </p:nvSpPr>
        <p:spPr>
          <a:xfrm>
            <a:off x="695549" y="4203768"/>
            <a:ext cx="104775"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0" i="0" u="none" strike="noStrike" cap="none" dirty="0">
                <a:solidFill>
                  <a:srgbClr val="D1D5DB"/>
                </a:solidFill>
                <a:latin typeface="Inter"/>
                <a:ea typeface="Inter"/>
                <a:cs typeface="Inter"/>
                <a:sym typeface="Inter"/>
              </a:rPr>
              <a:t>•</a:t>
            </a:r>
            <a:endParaRPr dirty="0"/>
          </a:p>
        </p:txBody>
      </p:sp>
      <p:sp>
        <p:nvSpPr>
          <p:cNvPr id="18" name="Google Shape;105;p14">
            <a:extLst>
              <a:ext uri="{FF2B5EF4-FFF2-40B4-BE49-F238E27FC236}">
                <a16:creationId xmlns:a16="http://schemas.microsoft.com/office/drawing/2014/main" id="{E7F1D789-0228-002F-9F9E-2A4AF0E62F33}"/>
              </a:ext>
            </a:extLst>
          </p:cNvPr>
          <p:cNvSpPr txBox="1"/>
          <p:nvPr/>
        </p:nvSpPr>
        <p:spPr>
          <a:xfrm>
            <a:off x="756087" y="4072744"/>
            <a:ext cx="4572000" cy="369332"/>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chemeClr val="tx2"/>
                </a:solidFill>
                <a:latin typeface="Inter"/>
                <a:ea typeface="Inter"/>
                <a:cs typeface="Inter"/>
                <a:sym typeface="Inter"/>
              </a:rPr>
              <a:t>Unreliable predictions on new quotes</a:t>
            </a:r>
            <a:endParaRPr dirty="0">
              <a:solidFill>
                <a:schemeClr val="tx2"/>
              </a:solidFill>
            </a:endParaRPr>
          </a:p>
        </p:txBody>
      </p:sp>
      <p:sp>
        <p:nvSpPr>
          <p:cNvPr id="19" name="Google Shape;95;p14">
            <a:extLst>
              <a:ext uri="{FF2B5EF4-FFF2-40B4-BE49-F238E27FC236}">
                <a16:creationId xmlns:a16="http://schemas.microsoft.com/office/drawing/2014/main" id="{A5D5C86A-C0AE-6D00-B6E6-F8868B4FEA07}"/>
              </a:ext>
            </a:extLst>
          </p:cNvPr>
          <p:cNvSpPr txBox="1"/>
          <p:nvPr/>
        </p:nvSpPr>
        <p:spPr>
          <a:xfrm>
            <a:off x="695549" y="4639698"/>
            <a:ext cx="4953000" cy="60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60A5FA"/>
                </a:solidFill>
                <a:latin typeface="Inter"/>
                <a:ea typeface="Inter"/>
                <a:cs typeface="Inter"/>
                <a:sym typeface="Inter"/>
              </a:rPr>
              <a:t>Target: We need 500+ samples to generalize effectively.</a:t>
            </a:r>
            <a:endParaRPr dirty="0"/>
          </a:p>
        </p:txBody>
      </p:sp>
    </p:spTree>
    <p:extLst>
      <p:ext uri="{BB962C8B-B14F-4D97-AF65-F5344CB8AC3E}">
        <p14:creationId xmlns:p14="http://schemas.microsoft.com/office/powerpoint/2010/main" val="429406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AB6671-C734-CC18-5E57-C42866095C04}"/>
              </a:ext>
            </a:extLst>
          </p:cNvPr>
          <p:cNvSpPr txBox="1"/>
          <p:nvPr/>
        </p:nvSpPr>
        <p:spPr>
          <a:xfrm>
            <a:off x="122150" y="-126197"/>
            <a:ext cx="7886700" cy="1860400"/>
          </a:xfrm>
          <a:prstGeom prst="rect">
            <a:avLst/>
          </a:prstGeom>
        </p:spPr>
        <p:txBody>
          <a:bodyPr vert="horz" lIns="91440" tIns="45720" rIns="91440" bIns="45720" rtlCol="0" anchor="ctr">
            <a:normAutofit/>
          </a:bodyPr>
          <a:lstStyle/>
          <a:p>
            <a:pPr marL="0" marR="0" lvl="0" indent="0" defTabSz="914400">
              <a:lnSpc>
                <a:spcPct val="90000"/>
              </a:lnSpc>
              <a:spcBef>
                <a:spcPct val="0"/>
              </a:spcBef>
              <a:spcAft>
                <a:spcPts val="600"/>
              </a:spcAft>
            </a:pPr>
            <a:r>
              <a:rPr lang="en-US" sz="3000" b="1" i="0" u="none" strike="noStrike" kern="1200" cap="none" dirty="0">
                <a:solidFill>
                  <a:schemeClr val="tx2"/>
                </a:solidFill>
                <a:latin typeface="+mj-lt"/>
                <a:ea typeface="+mj-ea"/>
                <a:cs typeface="+mj-cs"/>
                <a:sym typeface="Urbanist"/>
              </a:rPr>
              <a:t>Two Approaches Attempted In Synthetic data generation phase</a:t>
            </a:r>
            <a:endParaRPr lang="en-US" sz="3000" kern="1200" dirty="0">
              <a:solidFill>
                <a:schemeClr val="tx2"/>
              </a:solidFill>
              <a:latin typeface="+mj-lt"/>
              <a:ea typeface="+mj-ea"/>
              <a:cs typeface="+mj-cs"/>
            </a:endParaRPr>
          </a:p>
        </p:txBody>
      </p:sp>
      <p:pic>
        <p:nvPicPr>
          <p:cNvPr id="4" name="Google Shape;111;p15" descr="image.png">
            <a:extLst>
              <a:ext uri="{FF2B5EF4-FFF2-40B4-BE49-F238E27FC236}">
                <a16:creationId xmlns:a16="http://schemas.microsoft.com/office/drawing/2014/main" id="{B9FEA0FB-1D99-B9C9-C0F7-DD65A07674A4}"/>
              </a:ext>
            </a:extLst>
          </p:cNvPr>
          <p:cNvPicPr preferRelativeResize="0"/>
          <p:nvPr/>
        </p:nvPicPr>
        <p:blipFill rotWithShape="1">
          <a:blip r:embed="rId2"/>
          <a:stretch/>
        </p:blipFill>
        <p:spPr>
          <a:xfrm>
            <a:off x="122150" y="1497086"/>
            <a:ext cx="4371196" cy="3863825"/>
          </a:xfrm>
          <a:prstGeom prst="rect">
            <a:avLst/>
          </a:prstGeom>
          <a:noFill/>
        </p:spPr>
      </p:pic>
      <p:pic>
        <p:nvPicPr>
          <p:cNvPr id="5" name="Google Shape;112;p15" descr="image.png">
            <a:extLst>
              <a:ext uri="{FF2B5EF4-FFF2-40B4-BE49-F238E27FC236}">
                <a16:creationId xmlns:a16="http://schemas.microsoft.com/office/drawing/2014/main" id="{01DBE2B6-D2B3-C915-4B20-71591B1E6B31}"/>
              </a:ext>
            </a:extLst>
          </p:cNvPr>
          <p:cNvPicPr preferRelativeResize="0"/>
          <p:nvPr/>
        </p:nvPicPr>
        <p:blipFill rotWithShape="1">
          <a:blip r:embed="rId3"/>
          <a:stretch/>
        </p:blipFill>
        <p:spPr>
          <a:xfrm>
            <a:off x="4623900" y="1497086"/>
            <a:ext cx="4371196" cy="3863825"/>
          </a:xfrm>
          <a:prstGeom prst="rect">
            <a:avLst/>
          </a:prstGeom>
          <a:noFill/>
        </p:spPr>
      </p:pic>
      <p:pic>
        <p:nvPicPr>
          <p:cNvPr id="6" name="Picture 5">
            <a:extLst>
              <a:ext uri="{FF2B5EF4-FFF2-40B4-BE49-F238E27FC236}">
                <a16:creationId xmlns:a16="http://schemas.microsoft.com/office/drawing/2014/main" id="{A68E0B40-B250-2E86-AD3F-1FF690380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blue logo&#10;&#10;AI-generated content may be incorrect.">
            <a:extLst>
              <a:ext uri="{FF2B5EF4-FFF2-40B4-BE49-F238E27FC236}">
                <a16:creationId xmlns:a16="http://schemas.microsoft.com/office/drawing/2014/main" id="{883ABC52-F601-1ECC-994C-2A9C2531AE8E}"/>
              </a:ext>
            </a:extLst>
          </p:cNvPr>
          <p:cNvPicPr>
            <a:picLocks noChangeAspect="1"/>
          </p:cNvPicPr>
          <p:nvPr/>
        </p:nvPicPr>
        <p:blipFill>
          <a:blip r:embed="rId5"/>
          <a:srcRect t="27623" b="29845"/>
          <a:stretch>
            <a:fillRect/>
          </a:stretch>
        </p:blipFill>
        <p:spPr>
          <a:xfrm>
            <a:off x="7686703" y="6086777"/>
            <a:ext cx="1198880" cy="509905"/>
          </a:xfrm>
          <a:prstGeom prst="rect">
            <a:avLst/>
          </a:prstGeom>
        </p:spPr>
      </p:pic>
      <p:pic>
        <p:nvPicPr>
          <p:cNvPr id="8" name="Google Shape;113;p15" descr="image.png">
            <a:extLst>
              <a:ext uri="{FF2B5EF4-FFF2-40B4-BE49-F238E27FC236}">
                <a16:creationId xmlns:a16="http://schemas.microsoft.com/office/drawing/2014/main" id="{AA6396B7-041A-1FC9-81E3-15D167839253}"/>
              </a:ext>
            </a:extLst>
          </p:cNvPr>
          <p:cNvPicPr preferRelativeResize="0"/>
          <p:nvPr/>
        </p:nvPicPr>
        <p:blipFill rotWithShape="1">
          <a:blip r:embed="rId6">
            <a:alphaModFix/>
          </a:blip>
          <a:srcRect/>
          <a:stretch/>
        </p:blipFill>
        <p:spPr>
          <a:xfrm>
            <a:off x="234672" y="1683167"/>
            <a:ext cx="4190041" cy="237687"/>
          </a:xfrm>
          <a:prstGeom prst="rect">
            <a:avLst/>
          </a:prstGeom>
          <a:noFill/>
          <a:ln>
            <a:noFill/>
          </a:ln>
        </p:spPr>
      </p:pic>
      <p:pic>
        <p:nvPicPr>
          <p:cNvPr id="9" name="Google Shape;116;p15" descr="image.png">
            <a:extLst>
              <a:ext uri="{FF2B5EF4-FFF2-40B4-BE49-F238E27FC236}">
                <a16:creationId xmlns:a16="http://schemas.microsoft.com/office/drawing/2014/main" id="{E311AB4E-CD87-27F6-526C-5D50462C7978}"/>
              </a:ext>
            </a:extLst>
          </p:cNvPr>
          <p:cNvPicPr preferRelativeResize="0"/>
          <p:nvPr/>
        </p:nvPicPr>
        <p:blipFill rotWithShape="1">
          <a:blip r:embed="rId7">
            <a:alphaModFix/>
          </a:blip>
          <a:srcRect/>
          <a:stretch/>
        </p:blipFill>
        <p:spPr>
          <a:xfrm>
            <a:off x="4727362" y="1663897"/>
            <a:ext cx="4181966" cy="256957"/>
          </a:xfrm>
          <a:prstGeom prst="rect">
            <a:avLst/>
          </a:prstGeom>
          <a:noFill/>
          <a:ln>
            <a:noFill/>
          </a:ln>
        </p:spPr>
      </p:pic>
      <p:sp>
        <p:nvSpPr>
          <p:cNvPr id="13" name="TextBox 12">
            <a:extLst>
              <a:ext uri="{FF2B5EF4-FFF2-40B4-BE49-F238E27FC236}">
                <a16:creationId xmlns:a16="http://schemas.microsoft.com/office/drawing/2014/main" id="{81ED4A15-1676-CD62-7ABD-6E419DFC6FBC}"/>
              </a:ext>
            </a:extLst>
          </p:cNvPr>
          <p:cNvSpPr txBox="1"/>
          <p:nvPr/>
        </p:nvSpPr>
        <p:spPr>
          <a:xfrm>
            <a:off x="155362" y="1945232"/>
            <a:ext cx="4572000" cy="338554"/>
          </a:xfrm>
          <a:prstGeom prst="rect">
            <a:avLst/>
          </a:prstGeom>
          <a:noFill/>
        </p:spPr>
        <p:txBody>
          <a:bodyPr wrap="square">
            <a:spAutoFit/>
          </a:bodyPr>
          <a:lstStyle/>
          <a:p>
            <a:pPr marL="0" marR="0" lvl="0" indent="0" algn="l" rtl="0">
              <a:spcBef>
                <a:spcPts val="0"/>
              </a:spcBef>
              <a:spcAft>
                <a:spcPts val="0"/>
              </a:spcAft>
              <a:buNone/>
            </a:pPr>
            <a:r>
              <a:rPr lang="en-US" sz="1600" b="1" i="0" u="none" strike="noStrike" cap="none" dirty="0">
                <a:solidFill>
                  <a:srgbClr val="60A5FA"/>
                </a:solidFill>
                <a:latin typeface="Urbanist"/>
                <a:ea typeface="Urbanist"/>
                <a:cs typeface="Urbanist"/>
                <a:sym typeface="Urbanist"/>
              </a:rPr>
              <a:t>Industry Standard (Failed)</a:t>
            </a:r>
            <a:endParaRPr lang="en-US" sz="1600" dirty="0"/>
          </a:p>
        </p:txBody>
      </p:sp>
      <p:sp>
        <p:nvSpPr>
          <p:cNvPr id="15" name="Google Shape;115;p15">
            <a:extLst>
              <a:ext uri="{FF2B5EF4-FFF2-40B4-BE49-F238E27FC236}">
                <a16:creationId xmlns:a16="http://schemas.microsoft.com/office/drawing/2014/main" id="{6834F1C4-4A37-E7D3-6F3F-613914F3BCA9}"/>
              </a:ext>
            </a:extLst>
          </p:cNvPr>
          <p:cNvSpPr txBox="1"/>
          <p:nvPr/>
        </p:nvSpPr>
        <p:spPr>
          <a:xfrm>
            <a:off x="302179" y="2450749"/>
            <a:ext cx="3895469" cy="1034129"/>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400" b="0" i="0" u="none" strike="noStrike" cap="none" dirty="0">
                <a:solidFill>
                  <a:srgbClr val="D1D5DB"/>
                </a:solidFill>
                <a:latin typeface="Inter"/>
                <a:ea typeface="Inter"/>
                <a:cs typeface="Inter"/>
                <a:sym typeface="Inter"/>
              </a:rPr>
              <a:t>We initially deployed a Conditional Tabular GAN (Generative Adversarial Network), a state-of-the-art deep learning model for tabular data synthesis.</a:t>
            </a:r>
            <a:endParaRPr sz="1400" dirty="0"/>
          </a:p>
        </p:txBody>
      </p:sp>
      <p:sp>
        <p:nvSpPr>
          <p:cNvPr id="16" name="Google Shape;120;p15">
            <a:extLst>
              <a:ext uri="{FF2B5EF4-FFF2-40B4-BE49-F238E27FC236}">
                <a16:creationId xmlns:a16="http://schemas.microsoft.com/office/drawing/2014/main" id="{D80B1208-5C43-1EFB-D560-7739A3DC7A17}"/>
              </a:ext>
            </a:extLst>
          </p:cNvPr>
          <p:cNvSpPr txBox="1"/>
          <p:nvPr/>
        </p:nvSpPr>
        <p:spPr>
          <a:xfrm>
            <a:off x="255236" y="3564479"/>
            <a:ext cx="4362450" cy="3048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D1D5DB"/>
                </a:solidFill>
                <a:latin typeface="Inter"/>
                <a:ea typeface="Inter"/>
                <a:cs typeface="Inter"/>
                <a:sym typeface="Inter"/>
              </a:rPr>
              <a:t>Result:</a:t>
            </a:r>
            <a:r>
              <a:rPr lang="en-US" sz="1500" b="0" i="0" u="none" strike="noStrike" cap="none" dirty="0">
                <a:solidFill>
                  <a:srgbClr val="D1D5DB"/>
                </a:solidFill>
                <a:latin typeface="Inter"/>
                <a:ea typeface="Inter"/>
                <a:cs typeface="Inter"/>
                <a:sym typeface="Inter"/>
              </a:rPr>
              <a:t> Lost critical business logic.</a:t>
            </a:r>
            <a:endParaRPr dirty="0"/>
          </a:p>
        </p:txBody>
      </p:sp>
      <p:sp>
        <p:nvSpPr>
          <p:cNvPr id="17" name="Google Shape;122;p15">
            <a:extLst>
              <a:ext uri="{FF2B5EF4-FFF2-40B4-BE49-F238E27FC236}">
                <a16:creationId xmlns:a16="http://schemas.microsoft.com/office/drawing/2014/main" id="{E55FB055-BB75-D73B-A221-479737B1DFE1}"/>
              </a:ext>
            </a:extLst>
          </p:cNvPr>
          <p:cNvSpPr txBox="1"/>
          <p:nvPr/>
        </p:nvSpPr>
        <p:spPr>
          <a:xfrm>
            <a:off x="252704" y="3873763"/>
            <a:ext cx="4362450" cy="3048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D1D5DB"/>
                </a:solidFill>
                <a:latin typeface="Inter"/>
                <a:ea typeface="Inter"/>
                <a:cs typeface="Inter"/>
                <a:sym typeface="Inter"/>
              </a:rPr>
              <a:t>Correlation:</a:t>
            </a:r>
            <a:r>
              <a:rPr lang="en-US" sz="1500" b="0" i="0" u="none" strike="noStrike" cap="none" dirty="0">
                <a:solidFill>
                  <a:srgbClr val="D1D5DB"/>
                </a:solidFill>
                <a:latin typeface="Inter"/>
                <a:ea typeface="Inter"/>
                <a:cs typeface="Inter"/>
                <a:sym typeface="Inter"/>
              </a:rPr>
              <a:t> ~0.0 (Random noise).</a:t>
            </a:r>
            <a:endParaRPr dirty="0"/>
          </a:p>
        </p:txBody>
      </p:sp>
      <p:sp>
        <p:nvSpPr>
          <p:cNvPr id="18" name="Google Shape;124;p15">
            <a:extLst>
              <a:ext uri="{FF2B5EF4-FFF2-40B4-BE49-F238E27FC236}">
                <a16:creationId xmlns:a16="http://schemas.microsoft.com/office/drawing/2014/main" id="{751AA50E-EAC1-4AA9-B7FE-7646A613F270}"/>
              </a:ext>
            </a:extLst>
          </p:cNvPr>
          <p:cNvSpPr txBox="1"/>
          <p:nvPr/>
        </p:nvSpPr>
        <p:spPr>
          <a:xfrm>
            <a:off x="252704" y="4178563"/>
            <a:ext cx="4362450" cy="3048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D1D5DB"/>
                </a:solidFill>
                <a:latin typeface="Inter"/>
                <a:ea typeface="Inter"/>
                <a:cs typeface="Inter"/>
                <a:sym typeface="Inter"/>
              </a:rPr>
              <a:t>Outcome:</a:t>
            </a:r>
            <a:r>
              <a:rPr lang="en-US" sz="1500" b="0" i="0" u="none" strike="noStrike" cap="none" dirty="0">
                <a:solidFill>
                  <a:srgbClr val="D1D5DB"/>
                </a:solidFill>
                <a:latin typeface="Inter"/>
                <a:ea typeface="Inter"/>
                <a:cs typeface="Inter"/>
                <a:sym typeface="Inter"/>
              </a:rPr>
              <a:t> Model R² = 32.9% (Poor).</a:t>
            </a:r>
            <a:endParaRPr dirty="0"/>
          </a:p>
        </p:txBody>
      </p:sp>
      <p:sp>
        <p:nvSpPr>
          <p:cNvPr id="20" name="TextBox 19">
            <a:extLst>
              <a:ext uri="{FF2B5EF4-FFF2-40B4-BE49-F238E27FC236}">
                <a16:creationId xmlns:a16="http://schemas.microsoft.com/office/drawing/2014/main" id="{54F81AAD-808D-76B1-3ECB-9E5D891C7644}"/>
              </a:ext>
            </a:extLst>
          </p:cNvPr>
          <p:cNvSpPr txBox="1"/>
          <p:nvPr/>
        </p:nvSpPr>
        <p:spPr>
          <a:xfrm>
            <a:off x="4816035" y="2423978"/>
            <a:ext cx="3470108" cy="1087670"/>
          </a:xfrm>
          <a:prstGeom prst="rect">
            <a:avLst/>
          </a:prstGeom>
          <a:noFill/>
        </p:spPr>
        <p:txBody>
          <a:bodyPr wrap="square">
            <a:spAutoFit/>
          </a:bodyPr>
          <a:lstStyle/>
          <a:p>
            <a:pPr marL="0" marR="0" lvl="0" indent="0" algn="l" rtl="0">
              <a:lnSpc>
                <a:spcPct val="160000"/>
              </a:lnSpc>
              <a:spcBef>
                <a:spcPts val="0"/>
              </a:spcBef>
              <a:spcAft>
                <a:spcPts val="0"/>
              </a:spcAft>
              <a:buNone/>
            </a:pPr>
            <a:r>
              <a:rPr lang="en-US" sz="1400" b="0" i="0" u="none" strike="noStrike" cap="none" dirty="0">
                <a:solidFill>
                  <a:srgbClr val="D1D5DB"/>
                </a:solidFill>
                <a:latin typeface="Inter"/>
                <a:ea typeface="Inter"/>
                <a:cs typeface="Inter"/>
                <a:sym typeface="Inter"/>
              </a:rPr>
              <a:t>We developed a custom algorithm that encodes engineering domain knowledge directly into the generation process.</a:t>
            </a:r>
            <a:endParaRPr lang="en-US" sz="1400" dirty="0"/>
          </a:p>
        </p:txBody>
      </p:sp>
      <p:sp>
        <p:nvSpPr>
          <p:cNvPr id="22" name="TextBox 21">
            <a:extLst>
              <a:ext uri="{FF2B5EF4-FFF2-40B4-BE49-F238E27FC236}">
                <a16:creationId xmlns:a16="http://schemas.microsoft.com/office/drawing/2014/main" id="{835B6E88-A07C-8084-269D-1883807D28EC}"/>
              </a:ext>
            </a:extLst>
          </p:cNvPr>
          <p:cNvSpPr txBox="1"/>
          <p:nvPr/>
        </p:nvSpPr>
        <p:spPr>
          <a:xfrm>
            <a:off x="4691863" y="1945232"/>
            <a:ext cx="4181966" cy="338554"/>
          </a:xfrm>
          <a:prstGeom prst="rect">
            <a:avLst/>
          </a:prstGeom>
          <a:noFill/>
        </p:spPr>
        <p:txBody>
          <a:bodyPr wrap="square">
            <a:spAutoFit/>
          </a:bodyPr>
          <a:lstStyle/>
          <a:p>
            <a:pPr marL="0" marR="0" lvl="0" indent="0" algn="l" rtl="0">
              <a:spcBef>
                <a:spcPts val="0"/>
              </a:spcBef>
              <a:spcAft>
                <a:spcPts val="0"/>
              </a:spcAft>
              <a:buNone/>
            </a:pPr>
            <a:r>
              <a:rPr lang="en-US" sz="1600" b="1" i="0" u="none" strike="noStrike" cap="none" dirty="0">
                <a:solidFill>
                  <a:srgbClr val="60A5FA"/>
                </a:solidFill>
                <a:latin typeface="Urbanist"/>
                <a:ea typeface="Urbanist"/>
                <a:cs typeface="Urbanist"/>
                <a:sym typeface="Urbanist"/>
              </a:rPr>
              <a:t>Domain-Informed (Success)</a:t>
            </a:r>
            <a:endParaRPr lang="en-US" sz="1600" dirty="0"/>
          </a:p>
        </p:txBody>
      </p:sp>
      <p:sp>
        <p:nvSpPr>
          <p:cNvPr id="23" name="Google Shape;126;p15">
            <a:extLst>
              <a:ext uri="{FF2B5EF4-FFF2-40B4-BE49-F238E27FC236}">
                <a16:creationId xmlns:a16="http://schemas.microsoft.com/office/drawing/2014/main" id="{084D5F17-E7A3-47CC-93EE-9245A5437926}"/>
              </a:ext>
            </a:extLst>
          </p:cNvPr>
          <p:cNvSpPr txBox="1"/>
          <p:nvPr/>
        </p:nvSpPr>
        <p:spPr>
          <a:xfrm>
            <a:off x="4727362" y="3716879"/>
            <a:ext cx="4362450" cy="3048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D1D5DB"/>
                </a:solidFill>
                <a:latin typeface="Inter"/>
                <a:ea typeface="Inter"/>
                <a:cs typeface="Inter"/>
                <a:sym typeface="Inter"/>
              </a:rPr>
              <a:t>Result:</a:t>
            </a:r>
            <a:r>
              <a:rPr lang="en-US" sz="1500" b="0" i="0" u="none" strike="noStrike" cap="none" dirty="0">
                <a:solidFill>
                  <a:srgbClr val="D1D5DB"/>
                </a:solidFill>
                <a:latin typeface="Inter"/>
                <a:ea typeface="Inter"/>
                <a:cs typeface="Inter"/>
                <a:sym typeface="Inter"/>
              </a:rPr>
              <a:t> Preserved causal relationships.</a:t>
            </a:r>
            <a:endParaRPr dirty="0"/>
          </a:p>
        </p:txBody>
      </p:sp>
      <p:sp>
        <p:nvSpPr>
          <p:cNvPr id="25" name="Google Shape;130;p15">
            <a:extLst>
              <a:ext uri="{FF2B5EF4-FFF2-40B4-BE49-F238E27FC236}">
                <a16:creationId xmlns:a16="http://schemas.microsoft.com/office/drawing/2014/main" id="{35D15191-14EF-0366-D746-F3842BD55AB6}"/>
              </a:ext>
            </a:extLst>
          </p:cNvPr>
          <p:cNvSpPr txBox="1"/>
          <p:nvPr/>
        </p:nvSpPr>
        <p:spPr>
          <a:xfrm>
            <a:off x="4718616" y="3999938"/>
            <a:ext cx="4362450" cy="304800"/>
          </a:xfrm>
          <a:prstGeom prst="rect">
            <a:avLst/>
          </a:prstGeom>
          <a:noFill/>
          <a:ln>
            <a:noFill/>
          </a:ln>
        </p:spPr>
        <p:txBody>
          <a:bodyPr spcFirstLastPara="1" wrap="square" lIns="104775"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a:solidFill>
                  <a:srgbClr val="D1D5DB"/>
                </a:solidFill>
                <a:latin typeface="Inter"/>
                <a:ea typeface="Inter"/>
                <a:cs typeface="Inter"/>
                <a:sym typeface="Inter"/>
              </a:rPr>
              <a:t>Outcome:</a:t>
            </a:r>
            <a:r>
              <a:rPr lang="en-US" sz="1500" b="0" i="0" u="none" strike="noStrike" cap="none" dirty="0">
                <a:solidFill>
                  <a:srgbClr val="D1D5DB"/>
                </a:solidFill>
                <a:latin typeface="Inter"/>
                <a:ea typeface="Inter"/>
                <a:cs typeface="Inter"/>
                <a:sym typeface="Inter"/>
              </a:rPr>
              <a:t> Model R² = 49.3% (Improved).</a:t>
            </a:r>
            <a:endParaRPr dirty="0"/>
          </a:p>
        </p:txBody>
      </p:sp>
    </p:spTree>
    <p:extLst>
      <p:ext uri="{BB962C8B-B14F-4D97-AF65-F5344CB8AC3E}">
        <p14:creationId xmlns:p14="http://schemas.microsoft.com/office/powerpoint/2010/main" val="1522941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9CB-2066-EB25-99DA-5C542D0CA507}"/>
              </a:ext>
            </a:extLst>
          </p:cNvPr>
          <p:cNvPicPr>
            <a:picLocks noChangeAspect="1"/>
          </p:cNvPicPr>
          <p:nvPr/>
        </p:nvPicPr>
        <p:blipFill>
          <a:blip r:embed="rId3"/>
          <a:stretch>
            <a:fillRect/>
          </a:stretch>
        </p:blipFill>
        <p:spPr>
          <a:xfrm>
            <a:off x="233323" y="606702"/>
            <a:ext cx="3807038" cy="5079466"/>
          </a:xfrm>
          <a:prstGeom prst="rect">
            <a:avLst/>
          </a:prstGeom>
        </p:spPr>
      </p:pic>
      <p:pic>
        <p:nvPicPr>
          <p:cNvPr id="4" name="Picture 3">
            <a:extLst>
              <a:ext uri="{FF2B5EF4-FFF2-40B4-BE49-F238E27FC236}">
                <a16:creationId xmlns:a16="http://schemas.microsoft.com/office/drawing/2014/main" id="{9B82F967-E511-2E9D-CADB-DE8B4F9C08F8}"/>
              </a:ext>
            </a:extLst>
          </p:cNvPr>
          <p:cNvPicPr>
            <a:picLocks noChangeAspect="1"/>
          </p:cNvPicPr>
          <p:nvPr/>
        </p:nvPicPr>
        <p:blipFill>
          <a:blip r:embed="rId4"/>
          <a:stretch>
            <a:fillRect/>
          </a:stretch>
        </p:blipFill>
        <p:spPr>
          <a:xfrm>
            <a:off x="4093320" y="606701"/>
            <a:ext cx="4940215" cy="5079467"/>
          </a:xfrm>
          <a:prstGeom prst="rect">
            <a:avLst/>
          </a:prstGeom>
        </p:spPr>
      </p:pic>
      <p:pic>
        <p:nvPicPr>
          <p:cNvPr id="5" name="Picture 4">
            <a:extLst>
              <a:ext uri="{FF2B5EF4-FFF2-40B4-BE49-F238E27FC236}">
                <a16:creationId xmlns:a16="http://schemas.microsoft.com/office/drawing/2014/main" id="{3C7CF2CD-57B5-37F9-0936-A61F0686E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blue logo&#10;&#10;AI-generated content may be incorrect.">
            <a:extLst>
              <a:ext uri="{FF2B5EF4-FFF2-40B4-BE49-F238E27FC236}">
                <a16:creationId xmlns:a16="http://schemas.microsoft.com/office/drawing/2014/main" id="{D38181A4-02C0-30ED-F4C8-EAF1FFC24FE1}"/>
              </a:ext>
            </a:extLst>
          </p:cNvPr>
          <p:cNvPicPr>
            <a:picLocks noChangeAspect="1"/>
          </p:cNvPicPr>
          <p:nvPr/>
        </p:nvPicPr>
        <p:blipFill>
          <a:blip r:embed="rId6"/>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351951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CB7A-B050-ACC7-32F9-02BACB9ED6DA}"/>
              </a:ext>
            </a:extLst>
          </p:cNvPr>
          <p:cNvSpPr>
            <a:spLocks noGrp="1"/>
          </p:cNvSpPr>
          <p:nvPr>
            <p:ph type="title"/>
          </p:nvPr>
        </p:nvSpPr>
        <p:spPr/>
        <p:txBody>
          <a:bodyPr>
            <a:normAutofit/>
          </a:bodyPr>
          <a:lstStyle/>
          <a:p>
            <a:r>
              <a:rPr lang="en-US" sz="4000" b="1" dirty="0">
                <a:solidFill>
                  <a:schemeClr val="tx2"/>
                </a:solidFill>
                <a:latin typeface="Arial" panose="020B0604020202020204" pitchFamily="34" charset="0"/>
                <a:cs typeface="Arial" panose="020B0604020202020204" pitchFamily="34" charset="0"/>
              </a:rPr>
              <a:t>Table of Contents</a:t>
            </a:r>
            <a:endParaRPr lang="en-PK" sz="4000" b="1" dirty="0">
              <a:solidFill>
                <a:schemeClr val="tx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AC95644-5376-30C5-C36B-2F594333E7F5}"/>
              </a:ext>
            </a:extLst>
          </p:cNvPr>
          <p:cNvSpPr>
            <a:spLocks noGrp="1"/>
          </p:cNvSpPr>
          <p:nvPr>
            <p:ph idx="1"/>
          </p:nvPr>
        </p:nvSpPr>
        <p:spPr>
          <a:xfrm>
            <a:off x="3687889" y="2039664"/>
            <a:ext cx="5116575" cy="3935331"/>
          </a:xfrm>
        </p:spPr>
        <p:txBody>
          <a:bodyPr>
            <a:normAutofit/>
          </a:bodyPr>
          <a:lstStyle/>
          <a:p>
            <a:pPr>
              <a:lnSpc>
                <a:spcPct val="110000"/>
              </a:lnSpc>
            </a:pPr>
            <a:r>
              <a:rPr lang="en-GB" sz="1600" b="1" dirty="0">
                <a:solidFill>
                  <a:schemeClr val="tx2"/>
                </a:solidFill>
                <a:latin typeface="Arial" panose="020B0604020202020204" pitchFamily="34" charset="0"/>
                <a:cs typeface="Arial" panose="020B0604020202020204" pitchFamily="34" charset="0"/>
              </a:rPr>
              <a:t>Project Recap</a:t>
            </a:r>
          </a:p>
          <a:p>
            <a:pPr lvl="1">
              <a:lnSpc>
                <a:spcPct val="110000"/>
              </a:lnSpc>
            </a:pPr>
            <a:r>
              <a:rPr lang="en-GB" sz="1600" dirty="0">
                <a:solidFill>
                  <a:schemeClr val="tx2"/>
                </a:solidFill>
                <a:latin typeface="Arial" panose="020B0604020202020204" pitchFamily="34" charset="0"/>
                <a:cs typeface="Arial" panose="020B0604020202020204" pitchFamily="34" charset="0"/>
              </a:rPr>
              <a:t>Objective &amp; Value Proposition</a:t>
            </a:r>
          </a:p>
          <a:p>
            <a:pPr>
              <a:lnSpc>
                <a:spcPct val="110000"/>
              </a:lnSpc>
            </a:pPr>
            <a:r>
              <a:rPr lang="en-GB" sz="1600" b="1" dirty="0">
                <a:solidFill>
                  <a:schemeClr val="tx2"/>
                </a:solidFill>
                <a:latin typeface="Arial" panose="020B0604020202020204" pitchFamily="34" charset="0"/>
                <a:cs typeface="Arial" panose="020B0604020202020204" pitchFamily="34" charset="0"/>
              </a:rPr>
              <a:t>Data Preparation</a:t>
            </a:r>
          </a:p>
          <a:p>
            <a:pPr lvl="1">
              <a:lnSpc>
                <a:spcPct val="110000"/>
              </a:lnSpc>
            </a:pPr>
            <a:r>
              <a:rPr lang="en-GB" sz="1600" dirty="0">
                <a:solidFill>
                  <a:schemeClr val="tx2"/>
                </a:solidFill>
                <a:latin typeface="Arial" panose="020B0604020202020204" pitchFamily="34" charset="0"/>
                <a:cs typeface="Arial" panose="020B0604020202020204" pitchFamily="34" charset="0"/>
              </a:rPr>
              <a:t>Challenges &amp; Distribution</a:t>
            </a:r>
          </a:p>
          <a:p>
            <a:pPr>
              <a:lnSpc>
                <a:spcPct val="110000"/>
              </a:lnSpc>
            </a:pPr>
            <a:r>
              <a:rPr lang="en-GB" sz="1600" b="1" dirty="0">
                <a:solidFill>
                  <a:schemeClr val="tx2"/>
                </a:solidFill>
                <a:latin typeface="Arial" panose="020B0604020202020204" pitchFamily="34" charset="0"/>
                <a:cs typeface="Arial" panose="020B0604020202020204" pitchFamily="34" charset="0"/>
              </a:rPr>
              <a:t>Feature Engineering</a:t>
            </a:r>
            <a:endParaRPr lang="ru-RU" sz="1600" b="1" dirty="0">
              <a:solidFill>
                <a:schemeClr val="tx2"/>
              </a:solidFill>
              <a:latin typeface="Arial" panose="020B0604020202020204" pitchFamily="34" charset="0"/>
              <a:cs typeface="Arial" panose="020B0604020202020204" pitchFamily="34" charset="0"/>
            </a:endParaRPr>
          </a:p>
          <a:p>
            <a:pPr lvl="1">
              <a:lnSpc>
                <a:spcPct val="110000"/>
              </a:lnSpc>
            </a:pPr>
            <a:r>
              <a:rPr lang="en-GB" sz="1600" dirty="0">
                <a:solidFill>
                  <a:schemeClr val="tx2"/>
                </a:solidFill>
                <a:latin typeface="Arial" panose="020B0604020202020204" pitchFamily="34" charset="0"/>
                <a:cs typeface="Arial" panose="020B0604020202020204" pitchFamily="34" charset="0"/>
              </a:rPr>
              <a:t>Strategy &amp; Key Drivers</a:t>
            </a:r>
          </a:p>
          <a:p>
            <a:pPr>
              <a:lnSpc>
                <a:spcPct val="110000"/>
              </a:lnSpc>
            </a:pPr>
            <a:r>
              <a:rPr lang="en-GB" sz="1600" b="1" dirty="0">
                <a:solidFill>
                  <a:schemeClr val="tx2"/>
                </a:solidFill>
                <a:latin typeface="Arial" panose="020B0604020202020204" pitchFamily="34" charset="0"/>
                <a:cs typeface="Arial" panose="020B0604020202020204" pitchFamily="34" charset="0"/>
              </a:rPr>
              <a:t>Model Development</a:t>
            </a:r>
          </a:p>
          <a:p>
            <a:pPr lvl="1">
              <a:lnSpc>
                <a:spcPct val="110000"/>
              </a:lnSpc>
            </a:pPr>
            <a:r>
              <a:rPr lang="en-GB" sz="1600" dirty="0">
                <a:solidFill>
                  <a:schemeClr val="tx2"/>
                </a:solidFill>
                <a:latin typeface="Arial" panose="020B0604020202020204" pitchFamily="34" charset="0"/>
                <a:cs typeface="Arial" panose="020B0604020202020204" pitchFamily="34" charset="0"/>
              </a:rPr>
              <a:t>Selection Strategy &amp; Training</a:t>
            </a:r>
          </a:p>
          <a:p>
            <a:pPr>
              <a:lnSpc>
                <a:spcPct val="110000"/>
              </a:lnSpc>
            </a:pPr>
            <a:r>
              <a:rPr lang="en-GB" sz="1600" b="1" dirty="0">
                <a:solidFill>
                  <a:schemeClr val="tx2"/>
                </a:solidFill>
                <a:latin typeface="Arial" panose="020B0604020202020204" pitchFamily="34" charset="0"/>
                <a:cs typeface="Arial" panose="020B0604020202020204" pitchFamily="34" charset="0"/>
              </a:rPr>
              <a:t>Results &amp; Validation</a:t>
            </a:r>
          </a:p>
          <a:p>
            <a:pPr lvl="1">
              <a:lnSpc>
                <a:spcPct val="110000"/>
              </a:lnSpc>
            </a:pPr>
            <a:r>
              <a:rPr lang="en-GB" sz="1600" dirty="0">
                <a:solidFill>
                  <a:schemeClr val="tx2"/>
                </a:solidFill>
                <a:latin typeface="Arial" panose="020B0604020202020204" pitchFamily="34" charset="0"/>
                <a:cs typeface="Arial" panose="020B0604020202020204" pitchFamily="34" charset="0"/>
              </a:rPr>
              <a:t>Performance &amp; Synthetic Test</a:t>
            </a:r>
          </a:p>
          <a:p>
            <a:pPr>
              <a:lnSpc>
                <a:spcPct val="110000"/>
              </a:lnSpc>
            </a:pPr>
            <a:r>
              <a:rPr lang="en-GB" sz="1600" b="1" dirty="0">
                <a:solidFill>
                  <a:schemeClr val="tx2"/>
                </a:solidFill>
                <a:latin typeface="Arial" panose="020B0604020202020204" pitchFamily="34" charset="0"/>
                <a:cs typeface="Arial" panose="020B0604020202020204" pitchFamily="34" charset="0"/>
              </a:rPr>
              <a:t>Next Steps</a:t>
            </a:r>
          </a:p>
        </p:txBody>
      </p:sp>
      <p:sp>
        <p:nvSpPr>
          <p:cNvPr id="12" name="TextBox 11">
            <a:extLst>
              <a:ext uri="{FF2B5EF4-FFF2-40B4-BE49-F238E27FC236}">
                <a16:creationId xmlns:a16="http://schemas.microsoft.com/office/drawing/2014/main" id="{88C2C627-E61B-6611-11A8-8529695B5691}"/>
              </a:ext>
            </a:extLst>
          </p:cNvPr>
          <p:cNvSpPr txBox="1"/>
          <p:nvPr/>
        </p:nvSpPr>
        <p:spPr>
          <a:xfrm>
            <a:off x="668334" y="3198167"/>
            <a:ext cx="2229491" cy="461665"/>
          </a:xfrm>
          <a:prstGeom prst="rect">
            <a:avLst/>
          </a:prstGeom>
          <a:noFill/>
        </p:spPr>
        <p:txBody>
          <a:bodyPr wrap="square" rtlCol="0">
            <a:spAutoFit/>
          </a:bodyPr>
          <a:lstStyle/>
          <a:p>
            <a:r>
              <a:rPr lang="en-US" sz="2400" b="1" dirty="0">
                <a:solidFill>
                  <a:schemeClr val="tx2"/>
                </a:solidFill>
                <a:latin typeface="Arial" panose="020B0604020202020204" pitchFamily="34" charset="0"/>
                <a:cs typeface="Arial" panose="020B0604020202020204" pitchFamily="34" charset="0"/>
              </a:rPr>
              <a:t>Checkpoint </a:t>
            </a:r>
            <a:r>
              <a:rPr lang="ru-RU" sz="2400" b="1" dirty="0">
                <a:solidFill>
                  <a:schemeClr val="tx2"/>
                </a:solidFill>
                <a:latin typeface="Arial" panose="020B0604020202020204" pitchFamily="34" charset="0"/>
                <a:cs typeface="Arial" panose="020B0604020202020204" pitchFamily="34" charset="0"/>
              </a:rPr>
              <a:t>2</a:t>
            </a:r>
            <a:endParaRPr lang="en-US" sz="2400" b="1" dirty="0">
              <a:solidFill>
                <a:schemeClr val="tx2"/>
              </a:solidFill>
              <a:latin typeface="Arial" panose="020B0604020202020204" pitchFamily="34" charset="0"/>
              <a:cs typeface="Arial" panose="020B0604020202020204" pitchFamily="34" charset="0"/>
            </a:endParaRPr>
          </a:p>
        </p:txBody>
      </p:sp>
      <p:pic>
        <p:nvPicPr>
          <p:cNvPr id="13" name="Picture 5">
            <a:extLst>
              <a:ext uri="{FF2B5EF4-FFF2-40B4-BE49-F238E27FC236}">
                <a16:creationId xmlns:a16="http://schemas.microsoft.com/office/drawing/2014/main" id="{C9B6ABAF-C3E1-C860-E743-464C4CB94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and blue logo&#10;&#10;AI-generated content may be incorrect.">
            <a:extLst>
              <a:ext uri="{FF2B5EF4-FFF2-40B4-BE49-F238E27FC236}">
                <a16:creationId xmlns:a16="http://schemas.microsoft.com/office/drawing/2014/main" id="{B34231EA-3C28-8390-AEC3-18D54DABBC9D}"/>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298240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8297BB3-AFD7-6469-8DAB-2DB0BF4807FB}"/>
              </a:ext>
            </a:extLst>
          </p:cNvPr>
          <p:cNvSpPr txBox="1"/>
          <p:nvPr/>
        </p:nvSpPr>
        <p:spPr>
          <a:xfrm>
            <a:off x="630936" y="510047"/>
            <a:ext cx="2475738" cy="1645920"/>
          </a:xfrm>
          <a:prstGeom prst="rect">
            <a:avLst/>
          </a:prstGeom>
        </p:spPr>
        <p:txBody>
          <a:bodyPr vert="horz" lIns="91440" tIns="45720" rIns="91440" bIns="45720" rtlCol="0" anchor="ctr">
            <a:normAutofit/>
          </a:bodyPr>
          <a:lstStyle/>
          <a:p>
            <a:pPr marL="0" marR="0" lvl="0" indent="0" defTabSz="914400">
              <a:lnSpc>
                <a:spcPct val="90000"/>
              </a:lnSpc>
              <a:spcBef>
                <a:spcPct val="0"/>
              </a:spcBef>
              <a:spcAft>
                <a:spcPts val="600"/>
              </a:spcAft>
            </a:pPr>
            <a:r>
              <a:rPr lang="en-US" sz="2400" b="1" i="0" u="none" strike="noStrike" cap="none">
                <a:latin typeface="+mj-lt"/>
                <a:ea typeface="+mj-ea"/>
                <a:cs typeface="+mj-cs"/>
                <a:sym typeface="Urbanist"/>
              </a:rPr>
              <a:t>Solution: Correlation-Preserving Generation</a:t>
            </a:r>
            <a:endParaRPr lang="en-US" sz="2400">
              <a:latin typeface="+mj-lt"/>
              <a:ea typeface="+mj-ea"/>
              <a:cs typeface="+mj-cs"/>
            </a:endParaRPr>
          </a:p>
        </p:txBody>
      </p:sp>
      <p:sp>
        <p:nvSpPr>
          <p:cNvPr id="22" name="Rectangle 2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5268"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80;p18">
            <a:extLst>
              <a:ext uri="{FF2B5EF4-FFF2-40B4-BE49-F238E27FC236}">
                <a16:creationId xmlns:a16="http://schemas.microsoft.com/office/drawing/2014/main" id="{831805B7-5DAA-E0F1-92E8-DBD649CEA781}"/>
              </a:ext>
            </a:extLst>
          </p:cNvPr>
          <p:cNvSpPr txBox="1"/>
          <p:nvPr/>
        </p:nvSpPr>
        <p:spPr>
          <a:xfrm>
            <a:off x="3435858" y="510047"/>
            <a:ext cx="5143500" cy="1645920"/>
          </a:xfrm>
          <a:prstGeom prst="rect">
            <a:avLst/>
          </a:prstGeom>
        </p:spPr>
        <p:txBody>
          <a:bodyPr spcFirstLastPara="1" vert="horz" lIns="91440" tIns="45720" rIns="91440" bIns="45720" rtlCol="0" anchor="ctr" anchorCtr="0">
            <a:normAutofit/>
          </a:bodyPr>
          <a:lstStyle/>
          <a:p>
            <a:pPr marL="0" marR="0" lvl="0" indent="-228600" defTabSz="914400">
              <a:lnSpc>
                <a:spcPct val="90000"/>
              </a:lnSpc>
              <a:spcBef>
                <a:spcPts val="0"/>
              </a:spcBef>
              <a:spcAft>
                <a:spcPts val="600"/>
              </a:spcAft>
              <a:buFont typeface="Arial" panose="020B0604020202020204" pitchFamily="34" charset="0"/>
              <a:buChar char="•"/>
            </a:pPr>
            <a:r>
              <a:rPr lang="en-US" sz="1600" b="0" i="0" u="none" strike="noStrike" cap="none">
                <a:sym typeface="Inter"/>
              </a:rPr>
              <a:t>Instead of letting a neural network guess the relationships, we explicitly encoded domain knowledge as mathematical rules.</a:t>
            </a:r>
            <a:endParaRPr lang="en-US" sz="1600"/>
          </a:p>
        </p:txBody>
      </p:sp>
      <p:pic>
        <p:nvPicPr>
          <p:cNvPr id="5" name="Google Shape;177;p18" descr="image.png">
            <a:extLst>
              <a:ext uri="{FF2B5EF4-FFF2-40B4-BE49-F238E27FC236}">
                <a16:creationId xmlns:a16="http://schemas.microsoft.com/office/drawing/2014/main" id="{73820204-20AD-072C-3B99-3F518AFF2B36}"/>
              </a:ext>
            </a:extLst>
          </p:cNvPr>
          <p:cNvPicPr preferRelativeResize="0"/>
          <p:nvPr/>
        </p:nvPicPr>
        <p:blipFill rotWithShape="1">
          <a:blip r:embed="rId2"/>
          <a:stretch/>
        </p:blipFill>
        <p:spPr>
          <a:xfrm>
            <a:off x="367806" y="2566328"/>
            <a:ext cx="2688336" cy="2439280"/>
          </a:xfrm>
          <a:prstGeom prst="rect">
            <a:avLst/>
          </a:prstGeom>
          <a:noFill/>
        </p:spPr>
      </p:pic>
      <p:pic>
        <p:nvPicPr>
          <p:cNvPr id="7" name="Google Shape;179;p18" descr="image.png">
            <a:extLst>
              <a:ext uri="{FF2B5EF4-FFF2-40B4-BE49-F238E27FC236}">
                <a16:creationId xmlns:a16="http://schemas.microsoft.com/office/drawing/2014/main" id="{AFAEF6D7-A052-9C2F-5946-596E1FF0EB0B}"/>
              </a:ext>
            </a:extLst>
          </p:cNvPr>
          <p:cNvPicPr preferRelativeResize="0"/>
          <p:nvPr/>
        </p:nvPicPr>
        <p:blipFill rotWithShape="1">
          <a:blip r:embed="rId3"/>
          <a:stretch/>
        </p:blipFill>
        <p:spPr>
          <a:xfrm>
            <a:off x="3283321" y="2513852"/>
            <a:ext cx="2688336" cy="2439280"/>
          </a:xfrm>
          <a:prstGeom prst="rect">
            <a:avLst/>
          </a:prstGeom>
          <a:noFill/>
        </p:spPr>
      </p:pic>
      <p:pic>
        <p:nvPicPr>
          <p:cNvPr id="6" name="Google Shape;178;p18" descr="image.png">
            <a:extLst>
              <a:ext uri="{FF2B5EF4-FFF2-40B4-BE49-F238E27FC236}">
                <a16:creationId xmlns:a16="http://schemas.microsoft.com/office/drawing/2014/main" id="{34724E6F-2FB5-A7A5-309B-98763AC74B82}"/>
              </a:ext>
            </a:extLst>
          </p:cNvPr>
          <p:cNvPicPr preferRelativeResize="0"/>
          <p:nvPr/>
        </p:nvPicPr>
        <p:blipFill rotWithShape="1">
          <a:blip r:embed="rId4"/>
          <a:stretch/>
        </p:blipFill>
        <p:spPr>
          <a:xfrm>
            <a:off x="6112654" y="2520481"/>
            <a:ext cx="2688336" cy="2432651"/>
          </a:xfrm>
          <a:prstGeom prst="rect">
            <a:avLst/>
          </a:prstGeom>
          <a:noFill/>
        </p:spPr>
      </p:pic>
      <p:pic>
        <p:nvPicPr>
          <p:cNvPr id="8" name="Picture 7">
            <a:extLst>
              <a:ext uri="{FF2B5EF4-FFF2-40B4-BE49-F238E27FC236}">
                <a16:creationId xmlns:a16="http://schemas.microsoft.com/office/drawing/2014/main" id="{24518EE8-6212-53D9-AA6C-D7594D2CA7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blue logo&#10;&#10;AI-generated content may be incorrect.">
            <a:extLst>
              <a:ext uri="{FF2B5EF4-FFF2-40B4-BE49-F238E27FC236}">
                <a16:creationId xmlns:a16="http://schemas.microsoft.com/office/drawing/2014/main" id="{2B9A5163-D5E5-4B42-54EC-EF9FC13F09D5}"/>
              </a:ext>
            </a:extLst>
          </p:cNvPr>
          <p:cNvPicPr>
            <a:picLocks noChangeAspect="1"/>
          </p:cNvPicPr>
          <p:nvPr/>
        </p:nvPicPr>
        <p:blipFill>
          <a:blip r:embed="rId6"/>
          <a:srcRect t="27623" b="29845"/>
          <a:stretch>
            <a:fillRect/>
          </a:stretch>
        </p:blipFill>
        <p:spPr>
          <a:xfrm>
            <a:off x="7686703" y="6086777"/>
            <a:ext cx="1198880" cy="509905"/>
          </a:xfrm>
          <a:prstGeom prst="rect">
            <a:avLst/>
          </a:prstGeom>
        </p:spPr>
      </p:pic>
      <p:pic>
        <p:nvPicPr>
          <p:cNvPr id="10" name="Google Shape;181;p18" descr="image.png">
            <a:extLst>
              <a:ext uri="{FF2B5EF4-FFF2-40B4-BE49-F238E27FC236}">
                <a16:creationId xmlns:a16="http://schemas.microsoft.com/office/drawing/2014/main" id="{FBC73A80-9825-8606-75F7-64312CB80242}"/>
              </a:ext>
            </a:extLst>
          </p:cNvPr>
          <p:cNvPicPr preferRelativeResize="0"/>
          <p:nvPr/>
        </p:nvPicPr>
        <p:blipFill rotWithShape="1">
          <a:blip r:embed="rId7">
            <a:alphaModFix/>
          </a:blip>
          <a:srcRect/>
          <a:stretch/>
        </p:blipFill>
        <p:spPr>
          <a:xfrm>
            <a:off x="1547185" y="2701550"/>
            <a:ext cx="321620" cy="321620"/>
          </a:xfrm>
          <a:prstGeom prst="rect">
            <a:avLst/>
          </a:prstGeom>
          <a:noFill/>
          <a:ln>
            <a:noFill/>
          </a:ln>
        </p:spPr>
      </p:pic>
      <p:sp>
        <p:nvSpPr>
          <p:cNvPr id="11" name="Google Shape;182;p18">
            <a:extLst>
              <a:ext uri="{FF2B5EF4-FFF2-40B4-BE49-F238E27FC236}">
                <a16:creationId xmlns:a16="http://schemas.microsoft.com/office/drawing/2014/main" id="{5BFACD4F-08DB-522E-285F-D24329AA6466}"/>
              </a:ext>
            </a:extLst>
          </p:cNvPr>
          <p:cNvSpPr txBox="1"/>
          <p:nvPr/>
        </p:nvSpPr>
        <p:spPr>
          <a:xfrm>
            <a:off x="676877" y="3096612"/>
            <a:ext cx="2143387" cy="18466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1" i="0" u="none" strike="noStrike" cap="none" dirty="0">
                <a:solidFill>
                  <a:srgbClr val="60A5FA"/>
                </a:solidFill>
                <a:latin typeface="Urbanist"/>
                <a:ea typeface="Urbanist"/>
                <a:cs typeface="Urbanist"/>
                <a:sym typeface="Urbanist"/>
              </a:rPr>
              <a:t>Domain Logic</a:t>
            </a:r>
            <a:endParaRPr sz="1200" dirty="0"/>
          </a:p>
        </p:txBody>
      </p:sp>
      <p:sp>
        <p:nvSpPr>
          <p:cNvPr id="13" name="Google Shape;183;p18">
            <a:extLst>
              <a:ext uri="{FF2B5EF4-FFF2-40B4-BE49-F238E27FC236}">
                <a16:creationId xmlns:a16="http://schemas.microsoft.com/office/drawing/2014/main" id="{D02D46AF-D3E7-1586-E9AD-617A0F2CEB0E}"/>
              </a:ext>
            </a:extLst>
          </p:cNvPr>
          <p:cNvSpPr txBox="1"/>
          <p:nvPr/>
        </p:nvSpPr>
        <p:spPr>
          <a:xfrm>
            <a:off x="774835" y="3331367"/>
            <a:ext cx="2041321" cy="118186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D1D5DB"/>
                </a:solidFill>
                <a:latin typeface="Inter"/>
                <a:ea typeface="Inter"/>
                <a:cs typeface="Inter"/>
                <a:sym typeface="Inter"/>
              </a:rPr>
              <a:t>Hard-coded rules derived from engineering expertise (e.g., "Hardware changes always increase cost").</a:t>
            </a:r>
            <a:endParaRPr sz="1200" dirty="0"/>
          </a:p>
        </p:txBody>
      </p:sp>
      <p:pic>
        <p:nvPicPr>
          <p:cNvPr id="15" name="Google Shape;184;p18" descr="image.png">
            <a:extLst>
              <a:ext uri="{FF2B5EF4-FFF2-40B4-BE49-F238E27FC236}">
                <a16:creationId xmlns:a16="http://schemas.microsoft.com/office/drawing/2014/main" id="{3962BAF5-095A-DA2E-82F8-2BE4F2C5E5F7}"/>
              </a:ext>
            </a:extLst>
          </p:cNvPr>
          <p:cNvPicPr preferRelativeResize="0"/>
          <p:nvPr/>
        </p:nvPicPr>
        <p:blipFill rotWithShape="1">
          <a:blip r:embed="rId8">
            <a:alphaModFix/>
          </a:blip>
          <a:srcRect/>
          <a:stretch/>
        </p:blipFill>
        <p:spPr>
          <a:xfrm>
            <a:off x="4364609" y="2701550"/>
            <a:ext cx="281969" cy="321620"/>
          </a:xfrm>
          <a:prstGeom prst="rect">
            <a:avLst/>
          </a:prstGeom>
          <a:noFill/>
          <a:ln>
            <a:noFill/>
          </a:ln>
        </p:spPr>
      </p:pic>
      <p:sp>
        <p:nvSpPr>
          <p:cNvPr id="17" name="Google Shape;185;p18">
            <a:extLst>
              <a:ext uri="{FF2B5EF4-FFF2-40B4-BE49-F238E27FC236}">
                <a16:creationId xmlns:a16="http://schemas.microsoft.com/office/drawing/2014/main" id="{9D3FD936-0E68-D903-91C0-F9354AA10F59}"/>
              </a:ext>
            </a:extLst>
          </p:cNvPr>
          <p:cNvSpPr txBox="1"/>
          <p:nvPr/>
        </p:nvSpPr>
        <p:spPr>
          <a:xfrm>
            <a:off x="3164718" y="3135217"/>
            <a:ext cx="2681750" cy="18466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1" i="0" u="none" strike="noStrike" cap="none" dirty="0">
                <a:solidFill>
                  <a:srgbClr val="60A5FA"/>
                </a:solidFill>
                <a:latin typeface="Urbanist"/>
                <a:ea typeface="Urbanist"/>
                <a:cs typeface="Urbanist"/>
                <a:sym typeface="Urbanist"/>
              </a:rPr>
              <a:t>Distribution Sampling</a:t>
            </a:r>
            <a:endParaRPr sz="1200" dirty="0"/>
          </a:p>
        </p:txBody>
      </p:sp>
      <p:sp>
        <p:nvSpPr>
          <p:cNvPr id="19" name="Google Shape;186;p18">
            <a:extLst>
              <a:ext uri="{FF2B5EF4-FFF2-40B4-BE49-F238E27FC236}">
                <a16:creationId xmlns:a16="http://schemas.microsoft.com/office/drawing/2014/main" id="{76465786-E3B4-C986-99DF-79FBC652F6D5}"/>
              </a:ext>
            </a:extLst>
          </p:cNvPr>
          <p:cNvSpPr txBox="1"/>
          <p:nvPr/>
        </p:nvSpPr>
        <p:spPr>
          <a:xfrm>
            <a:off x="3365289" y="3382626"/>
            <a:ext cx="2554048" cy="886397"/>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D1D5DB"/>
                </a:solidFill>
                <a:latin typeface="Inter"/>
                <a:ea typeface="Inter"/>
                <a:cs typeface="Inter"/>
                <a:sym typeface="Inter"/>
              </a:rPr>
              <a:t>Base costs are sampled from normal distributions specific to project sizing (Small, Medium, Large).</a:t>
            </a:r>
            <a:endParaRPr sz="1200" dirty="0"/>
          </a:p>
        </p:txBody>
      </p:sp>
      <p:pic>
        <p:nvPicPr>
          <p:cNvPr id="24" name="Google Shape;187;p18" descr="image.png">
            <a:extLst>
              <a:ext uri="{FF2B5EF4-FFF2-40B4-BE49-F238E27FC236}">
                <a16:creationId xmlns:a16="http://schemas.microsoft.com/office/drawing/2014/main" id="{B9DB1306-E907-F56C-6B09-A030278ADA62}"/>
              </a:ext>
            </a:extLst>
          </p:cNvPr>
          <p:cNvPicPr preferRelativeResize="0"/>
          <p:nvPr/>
        </p:nvPicPr>
        <p:blipFill rotWithShape="1">
          <a:blip r:embed="rId9">
            <a:alphaModFix/>
          </a:blip>
          <a:srcRect/>
          <a:stretch/>
        </p:blipFill>
        <p:spPr>
          <a:xfrm>
            <a:off x="7168861" y="2773151"/>
            <a:ext cx="312689" cy="244005"/>
          </a:xfrm>
          <a:prstGeom prst="rect">
            <a:avLst/>
          </a:prstGeom>
          <a:noFill/>
          <a:ln>
            <a:noFill/>
          </a:ln>
        </p:spPr>
      </p:pic>
      <p:sp>
        <p:nvSpPr>
          <p:cNvPr id="25" name="Google Shape;188;p18">
            <a:extLst>
              <a:ext uri="{FF2B5EF4-FFF2-40B4-BE49-F238E27FC236}">
                <a16:creationId xmlns:a16="http://schemas.microsoft.com/office/drawing/2014/main" id="{E9B7D343-53D0-9816-B8B6-0CF6F7785FEE}"/>
              </a:ext>
            </a:extLst>
          </p:cNvPr>
          <p:cNvSpPr txBox="1"/>
          <p:nvPr/>
        </p:nvSpPr>
        <p:spPr>
          <a:xfrm>
            <a:off x="6170327" y="3135217"/>
            <a:ext cx="2344928" cy="18466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1" i="0" u="none" strike="noStrike" cap="none" dirty="0">
                <a:solidFill>
                  <a:srgbClr val="60A5FA"/>
                </a:solidFill>
                <a:latin typeface="Urbanist"/>
                <a:ea typeface="Urbanist"/>
                <a:cs typeface="Urbanist"/>
                <a:sym typeface="Urbanist"/>
              </a:rPr>
              <a:t>Causal Links</a:t>
            </a:r>
            <a:endParaRPr sz="1200" dirty="0"/>
          </a:p>
        </p:txBody>
      </p:sp>
      <p:sp>
        <p:nvSpPr>
          <p:cNvPr id="26" name="Google Shape;189;p18">
            <a:extLst>
              <a:ext uri="{FF2B5EF4-FFF2-40B4-BE49-F238E27FC236}">
                <a16:creationId xmlns:a16="http://schemas.microsoft.com/office/drawing/2014/main" id="{A5DD0ECA-AC19-11AE-AC94-599F976B5B27}"/>
              </a:ext>
            </a:extLst>
          </p:cNvPr>
          <p:cNvSpPr txBox="1"/>
          <p:nvPr/>
        </p:nvSpPr>
        <p:spPr>
          <a:xfrm>
            <a:off x="6281991" y="3382626"/>
            <a:ext cx="2233264" cy="886397"/>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solidFill>
                  <a:srgbClr val="D1D5DB"/>
                </a:solidFill>
                <a:latin typeface="Inter"/>
                <a:ea typeface="Inter"/>
                <a:cs typeface="Inter"/>
                <a:sym typeface="Inter"/>
              </a:rPr>
              <a:t>Features are generated first, then multipliers are applied to the base cost, preserving cause-and-effect.</a:t>
            </a:r>
            <a:endParaRPr sz="1200" dirty="0"/>
          </a:p>
        </p:txBody>
      </p:sp>
    </p:spTree>
    <p:extLst>
      <p:ext uri="{BB962C8B-B14F-4D97-AF65-F5344CB8AC3E}">
        <p14:creationId xmlns:p14="http://schemas.microsoft.com/office/powerpoint/2010/main" val="238014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1FD340-6E79-4EDD-CA13-A0F756826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962763"/>
            <a:ext cx="8837029" cy="49324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4B7D59C-F0EE-B414-D105-6486F067D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7C4EA66F-8A6E-929D-422D-E7E9D42E6D1C}"/>
              </a:ext>
            </a:extLst>
          </p:cNvPr>
          <p:cNvPicPr>
            <a:picLocks noChangeAspect="1"/>
          </p:cNvPicPr>
          <p:nvPr/>
        </p:nvPicPr>
        <p:blipFill>
          <a:blip r:embed="rId4"/>
          <a:srcRect t="27623" b="29845"/>
          <a:stretch>
            <a:fillRect/>
          </a:stretch>
        </p:blipFill>
        <p:spPr>
          <a:xfrm>
            <a:off x="7686703" y="6086777"/>
            <a:ext cx="1198880" cy="509905"/>
          </a:xfrm>
          <a:prstGeom prst="rect">
            <a:avLst/>
          </a:prstGeom>
        </p:spPr>
      </p:pic>
      <p:sp>
        <p:nvSpPr>
          <p:cNvPr id="5" name="TextBox 4">
            <a:extLst>
              <a:ext uri="{FF2B5EF4-FFF2-40B4-BE49-F238E27FC236}">
                <a16:creationId xmlns:a16="http://schemas.microsoft.com/office/drawing/2014/main" id="{C2E101C1-535A-CA5F-B05C-E87F1EECBC3A}"/>
              </a:ext>
            </a:extLst>
          </p:cNvPr>
          <p:cNvSpPr txBox="1"/>
          <p:nvPr/>
        </p:nvSpPr>
        <p:spPr>
          <a:xfrm>
            <a:off x="338328" y="292074"/>
            <a:ext cx="4572000" cy="757130"/>
          </a:xfrm>
          <a:prstGeom prst="rect">
            <a:avLst/>
          </a:prstGeom>
          <a:noFill/>
        </p:spPr>
        <p:txBody>
          <a:bodyPr wrap="square">
            <a:spAutoFit/>
          </a:bodyPr>
          <a:lstStyle/>
          <a:p>
            <a:pPr marL="0" marR="0" lvl="0" indent="0" defTabSz="914400">
              <a:lnSpc>
                <a:spcPct val="90000"/>
              </a:lnSpc>
              <a:spcBef>
                <a:spcPct val="0"/>
              </a:spcBef>
              <a:spcAft>
                <a:spcPts val="600"/>
              </a:spcAft>
            </a:pPr>
            <a:r>
              <a:rPr lang="en-US" sz="2400" b="1" i="0" u="none" strike="noStrike" kern="1200" cap="none" dirty="0">
                <a:solidFill>
                  <a:schemeClr val="tx2"/>
                </a:solidFill>
                <a:latin typeface="+mj-lt"/>
                <a:ea typeface="+mj-ea"/>
                <a:cs typeface="+mj-cs"/>
                <a:sym typeface="Urbanist"/>
              </a:rPr>
              <a:t>LLM Based Pipeline and Interface for Tool</a:t>
            </a:r>
            <a:endParaRPr lang="en-US" sz="2400" kern="1200" dirty="0">
              <a:solidFill>
                <a:schemeClr val="tx2"/>
              </a:solidFill>
              <a:latin typeface="+mj-lt"/>
              <a:ea typeface="+mj-ea"/>
              <a:cs typeface="+mj-cs"/>
            </a:endParaRPr>
          </a:p>
        </p:txBody>
      </p:sp>
    </p:spTree>
    <p:extLst>
      <p:ext uri="{BB962C8B-B14F-4D97-AF65-F5344CB8AC3E}">
        <p14:creationId xmlns:p14="http://schemas.microsoft.com/office/powerpoint/2010/main" val="212815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5"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118" name="Google Shape;118;p15" descr="image.png"/>
          <p:cNvPicPr preferRelativeResize="0"/>
          <p:nvPr/>
        </p:nvPicPr>
        <p:blipFill rotWithShape="1">
          <a:blip r:embed="rId4">
            <a:alphaModFix/>
          </a:blip>
          <a:srcRect/>
          <a:stretch/>
        </p:blipFill>
        <p:spPr>
          <a:xfrm>
            <a:off x="428625" y="1840186"/>
            <a:ext cx="1943100" cy="3874814"/>
          </a:xfrm>
          <a:prstGeom prst="rect">
            <a:avLst/>
          </a:prstGeom>
          <a:noFill/>
          <a:ln>
            <a:noFill/>
          </a:ln>
        </p:spPr>
      </p:pic>
      <p:pic>
        <p:nvPicPr>
          <p:cNvPr id="119" name="Google Shape;119;p15" descr="image.png"/>
          <p:cNvPicPr preferRelativeResize="0"/>
          <p:nvPr/>
        </p:nvPicPr>
        <p:blipFill rotWithShape="1">
          <a:blip r:embed="rId5">
            <a:alphaModFix/>
          </a:blip>
          <a:srcRect/>
          <a:stretch/>
        </p:blipFill>
        <p:spPr>
          <a:xfrm>
            <a:off x="2518339" y="1816453"/>
            <a:ext cx="6197036" cy="3874814"/>
          </a:xfrm>
          <a:prstGeom prst="rect">
            <a:avLst/>
          </a:prstGeom>
          <a:noFill/>
          <a:ln>
            <a:noFill/>
          </a:ln>
        </p:spPr>
      </p:pic>
      <p:pic>
        <p:nvPicPr>
          <p:cNvPr id="120" name="Google Shape;120;p15" descr="image.png"/>
          <p:cNvPicPr preferRelativeResize="0"/>
          <p:nvPr/>
        </p:nvPicPr>
        <p:blipFill rotWithShape="1">
          <a:blip r:embed="rId6">
            <a:alphaModFix/>
          </a:blip>
          <a:srcRect/>
          <a:stretch/>
        </p:blipFill>
        <p:spPr>
          <a:xfrm>
            <a:off x="2880800" y="2798530"/>
            <a:ext cx="5472113" cy="747191"/>
          </a:xfrm>
          <a:prstGeom prst="rect">
            <a:avLst/>
          </a:prstGeom>
          <a:noFill/>
          <a:ln>
            <a:noFill/>
          </a:ln>
        </p:spPr>
      </p:pic>
      <p:sp>
        <p:nvSpPr>
          <p:cNvPr id="121" name="Google Shape;121;p15"/>
          <p:cNvSpPr txBox="1"/>
          <p:nvPr/>
        </p:nvSpPr>
        <p:spPr>
          <a:xfrm>
            <a:off x="650081" y="2190229"/>
            <a:ext cx="1575197" cy="415498"/>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PRExcelParser Module</a:t>
            </a:r>
            <a:endParaRPr sz="1350"/>
          </a:p>
        </p:txBody>
      </p:sp>
      <p:sp>
        <p:nvSpPr>
          <p:cNvPr id="122" name="Google Shape;122;p15"/>
          <p:cNvSpPr txBox="1"/>
          <p:nvPr/>
        </p:nvSpPr>
        <p:spPr>
          <a:xfrm>
            <a:off x="650081" y="2718867"/>
            <a:ext cx="1500188" cy="415498"/>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Processes raw </a:t>
            </a:r>
            <a:r>
              <a:rPr lang="en-US" sz="900" b="1">
                <a:solidFill>
                  <a:srgbClr val="475569"/>
                </a:solidFill>
                <a:latin typeface="Urbanist"/>
                <a:ea typeface="Urbanist"/>
                <a:cs typeface="Urbanist"/>
                <a:sym typeface="Urbanist"/>
              </a:rPr>
              <a:t>.xls</a:t>
            </a:r>
            <a:r>
              <a:rPr lang="en-US" sz="900">
                <a:solidFill>
                  <a:srgbClr val="475569"/>
                </a:solidFill>
                <a:latin typeface="Urbanist"/>
                <a:ea typeface="Urbanist"/>
                <a:cs typeface="Urbanist"/>
                <a:sym typeface="Urbanist"/>
              </a:rPr>
              <a:t> dataset files using Regex patterns to identify key identifiers.</a:t>
            </a:r>
            <a:endParaRPr sz="1350"/>
          </a:p>
        </p:txBody>
      </p:sp>
      <p:sp>
        <p:nvSpPr>
          <p:cNvPr id="123" name="Google Shape;123;p15"/>
          <p:cNvSpPr txBox="1"/>
          <p:nvPr/>
        </p:nvSpPr>
        <p:spPr>
          <a:xfrm>
            <a:off x="3021807" y="2190229"/>
            <a:ext cx="6122194" cy="207749"/>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PRDocument Dataclass</a:t>
            </a:r>
            <a:endParaRPr sz="1350"/>
          </a:p>
        </p:txBody>
      </p:sp>
      <p:sp>
        <p:nvSpPr>
          <p:cNvPr id="124" name="Google Shape;124;p15"/>
          <p:cNvSpPr txBox="1"/>
          <p:nvPr/>
        </p:nvSpPr>
        <p:spPr>
          <a:xfrm>
            <a:off x="3021807" y="2511698"/>
            <a:ext cx="6122194" cy="1384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Structured data container holding extracted information.</a:t>
            </a:r>
            <a:endParaRPr sz="1350"/>
          </a:p>
        </p:txBody>
      </p:sp>
      <p:pic>
        <p:nvPicPr>
          <p:cNvPr id="125" name="Google Shape;125;p15" descr="image.png"/>
          <p:cNvPicPr preferRelativeResize="0"/>
          <p:nvPr/>
        </p:nvPicPr>
        <p:blipFill rotWithShape="1">
          <a:blip r:embed="rId7">
            <a:alphaModFix/>
          </a:blip>
          <a:srcRect/>
          <a:stretch/>
        </p:blipFill>
        <p:spPr>
          <a:xfrm>
            <a:off x="650081" y="2061641"/>
            <a:ext cx="85725" cy="114300"/>
          </a:xfrm>
          <a:prstGeom prst="rect">
            <a:avLst/>
          </a:prstGeom>
          <a:noFill/>
          <a:ln>
            <a:noFill/>
          </a:ln>
        </p:spPr>
      </p:pic>
      <p:sp>
        <p:nvSpPr>
          <p:cNvPr id="126" name="Google Shape;126;p15"/>
          <p:cNvSpPr txBox="1"/>
          <p:nvPr/>
        </p:nvSpPr>
        <p:spPr>
          <a:xfrm>
            <a:off x="907256" y="3268935"/>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27" name="Google Shape;127;p15"/>
          <p:cNvSpPr txBox="1"/>
          <p:nvPr/>
        </p:nvSpPr>
        <p:spPr>
          <a:xfrm>
            <a:off x="935831" y="3268935"/>
            <a:ext cx="1214438" cy="830997"/>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ID Pattern:</a:t>
            </a:r>
            <a:r>
              <a:rPr lang="en-US" sz="1125">
                <a:solidFill>
                  <a:srgbClr val="475569"/>
                </a:solidFill>
                <a:latin typeface="Urbanist"/>
                <a:ea typeface="Urbanist"/>
                <a:cs typeface="Urbanist"/>
                <a:sym typeface="Urbanist"/>
              </a:rPr>
              <a:t> PR_(\d+)_rev_([A-Z])</a:t>
            </a:r>
            <a:endParaRPr sz="1350"/>
          </a:p>
        </p:txBody>
      </p:sp>
      <p:sp>
        <p:nvSpPr>
          <p:cNvPr id="128" name="Google Shape;128;p15"/>
          <p:cNvSpPr txBox="1"/>
          <p:nvPr/>
        </p:nvSpPr>
        <p:spPr>
          <a:xfrm>
            <a:off x="907256" y="396902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29" name="Google Shape;129;p15"/>
          <p:cNvSpPr txBox="1"/>
          <p:nvPr/>
        </p:nvSpPr>
        <p:spPr>
          <a:xfrm>
            <a:off x="935831" y="3969022"/>
            <a:ext cx="1214438" cy="830997"/>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Product Families:</a:t>
            </a:r>
            <a:r>
              <a:rPr lang="en-US" sz="1125">
                <a:solidFill>
                  <a:srgbClr val="475569"/>
                </a:solidFill>
                <a:latin typeface="Urbanist"/>
                <a:ea typeface="Urbanist"/>
                <a:cs typeface="Urbanist"/>
                <a:sym typeface="Urbanist"/>
              </a:rPr>
              <a:t> NEF, CURSOR, F1, E0C0</a:t>
            </a:r>
            <a:endParaRPr sz="1350"/>
          </a:p>
        </p:txBody>
      </p:sp>
      <p:sp>
        <p:nvSpPr>
          <p:cNvPr id="130" name="Google Shape;130;p15"/>
          <p:cNvSpPr txBox="1"/>
          <p:nvPr/>
        </p:nvSpPr>
        <p:spPr>
          <a:xfrm>
            <a:off x="907256" y="465482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31" name="Google Shape;131;p15"/>
          <p:cNvSpPr txBox="1"/>
          <p:nvPr/>
        </p:nvSpPr>
        <p:spPr>
          <a:xfrm>
            <a:off x="935831" y="4654822"/>
            <a:ext cx="1214438" cy="830997"/>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Target:</a:t>
            </a:r>
            <a:r>
              <a:rPr lang="en-US" sz="1125">
                <a:solidFill>
                  <a:srgbClr val="475569"/>
                </a:solidFill>
                <a:latin typeface="Urbanist"/>
                <a:ea typeface="Urbanist"/>
                <a:cs typeface="Urbanist"/>
                <a:sym typeface="Urbanist"/>
              </a:rPr>
              <a:t> Extracts raw text for LLM processing.</a:t>
            </a:r>
            <a:endParaRPr sz="1350"/>
          </a:p>
        </p:txBody>
      </p:sp>
      <p:pic>
        <p:nvPicPr>
          <p:cNvPr id="132" name="Google Shape;132;p15" descr="image.png"/>
          <p:cNvPicPr preferRelativeResize="0"/>
          <p:nvPr/>
        </p:nvPicPr>
        <p:blipFill rotWithShape="1">
          <a:blip r:embed="rId8">
            <a:alphaModFix/>
          </a:blip>
          <a:srcRect/>
          <a:stretch/>
        </p:blipFill>
        <p:spPr>
          <a:xfrm>
            <a:off x="3021806" y="2061641"/>
            <a:ext cx="142875" cy="114300"/>
          </a:xfrm>
          <a:prstGeom prst="rect">
            <a:avLst/>
          </a:prstGeom>
          <a:noFill/>
          <a:ln>
            <a:noFill/>
          </a:ln>
        </p:spPr>
      </p:pic>
      <p:sp>
        <p:nvSpPr>
          <p:cNvPr id="133" name="Google Shape;133;p15"/>
          <p:cNvSpPr txBox="1"/>
          <p:nvPr/>
        </p:nvSpPr>
        <p:spPr>
          <a:xfrm>
            <a:off x="571501" y="1143000"/>
            <a:ext cx="3487349"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1: Input &amp; Parsing</a:t>
            </a:r>
            <a:endParaRPr sz="1350"/>
          </a:p>
        </p:txBody>
      </p:sp>
      <p:sp>
        <p:nvSpPr>
          <p:cNvPr id="134" name="Google Shape;134;p15"/>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5A42758-67EF-769C-DEBD-4644DF87B6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F93FA3B9-9D89-4FC0-8A83-ABBE1878D16D}"/>
              </a:ext>
            </a:extLst>
          </p:cNvPr>
          <p:cNvPicPr>
            <a:picLocks noChangeAspect="1"/>
          </p:cNvPicPr>
          <p:nvPr/>
        </p:nvPicPr>
        <p:blipFill>
          <a:blip r:embed="rId10"/>
          <a:srcRect t="27623" b="29845"/>
          <a:stretch>
            <a:fillRect/>
          </a:stretch>
        </p:blipFill>
        <p:spPr>
          <a:xfrm>
            <a:off x="7686703" y="6086777"/>
            <a:ext cx="1198880" cy="509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6"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140" name="Google Shape;140;p16" descr="image.png"/>
          <p:cNvPicPr preferRelativeResize="0"/>
          <p:nvPr/>
        </p:nvPicPr>
        <p:blipFill rotWithShape="1">
          <a:blip r:embed="rId4">
            <a:alphaModFix/>
          </a:blip>
          <a:srcRect/>
          <a:stretch/>
        </p:blipFill>
        <p:spPr>
          <a:xfrm>
            <a:off x="428625" y="2498861"/>
            <a:ext cx="2619412" cy="2557463"/>
          </a:xfrm>
          <a:prstGeom prst="rect">
            <a:avLst/>
          </a:prstGeom>
          <a:noFill/>
          <a:ln>
            <a:noFill/>
          </a:ln>
        </p:spPr>
      </p:pic>
      <p:pic>
        <p:nvPicPr>
          <p:cNvPr id="141" name="Google Shape;141;p16" descr="image.png"/>
          <p:cNvPicPr preferRelativeResize="0"/>
          <p:nvPr/>
        </p:nvPicPr>
        <p:blipFill rotWithShape="1">
          <a:blip r:embed="rId5">
            <a:alphaModFix/>
          </a:blip>
          <a:srcRect/>
          <a:stretch/>
        </p:blipFill>
        <p:spPr>
          <a:xfrm>
            <a:off x="3262350" y="2498861"/>
            <a:ext cx="2619412" cy="2557463"/>
          </a:xfrm>
          <a:prstGeom prst="rect">
            <a:avLst/>
          </a:prstGeom>
          <a:noFill/>
          <a:ln>
            <a:noFill/>
          </a:ln>
        </p:spPr>
      </p:pic>
      <p:pic>
        <p:nvPicPr>
          <p:cNvPr id="142" name="Google Shape;142;p16" descr="image.png"/>
          <p:cNvPicPr preferRelativeResize="0"/>
          <p:nvPr/>
        </p:nvPicPr>
        <p:blipFill rotWithShape="1">
          <a:blip r:embed="rId6">
            <a:alphaModFix/>
          </a:blip>
          <a:srcRect/>
          <a:stretch/>
        </p:blipFill>
        <p:spPr>
          <a:xfrm>
            <a:off x="6096075" y="2498861"/>
            <a:ext cx="2619412" cy="2557463"/>
          </a:xfrm>
          <a:prstGeom prst="rect">
            <a:avLst/>
          </a:prstGeom>
          <a:noFill/>
          <a:ln>
            <a:noFill/>
          </a:ln>
        </p:spPr>
      </p:pic>
      <p:sp>
        <p:nvSpPr>
          <p:cNvPr id="143" name="Google Shape;143;p16"/>
          <p:cNvSpPr txBox="1"/>
          <p:nvPr/>
        </p:nvSpPr>
        <p:spPr>
          <a:xfrm>
            <a:off x="650082" y="3148943"/>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LLM Engine</a:t>
            </a:r>
            <a:endParaRPr sz="1350"/>
          </a:p>
        </p:txBody>
      </p:sp>
      <p:sp>
        <p:nvSpPr>
          <p:cNvPr id="144" name="Google Shape;144;p16"/>
          <p:cNvSpPr txBox="1"/>
          <p:nvPr/>
        </p:nvSpPr>
        <p:spPr>
          <a:xfrm>
            <a:off x="650082" y="3591855"/>
            <a:ext cx="2176499" cy="311752"/>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Powered by </a:t>
            </a:r>
            <a:r>
              <a:rPr lang="en-US" sz="1013" b="1">
                <a:solidFill>
                  <a:srgbClr val="475569"/>
                </a:solidFill>
                <a:latin typeface="Urbanist"/>
                <a:ea typeface="Urbanist"/>
                <a:cs typeface="Urbanist"/>
                <a:sym typeface="Urbanist"/>
              </a:rPr>
              <a:t>DeepSeek V3</a:t>
            </a:r>
            <a:r>
              <a:rPr lang="en-US" sz="1013">
                <a:solidFill>
                  <a:srgbClr val="475569"/>
                </a:solidFill>
                <a:latin typeface="Urbanist"/>
                <a:ea typeface="Urbanist"/>
                <a:cs typeface="Urbanist"/>
                <a:sym typeface="Urbanist"/>
              </a:rPr>
              <a:t> via OpenRouter API.</a:t>
            </a:r>
            <a:endParaRPr sz="1350"/>
          </a:p>
        </p:txBody>
      </p:sp>
      <p:sp>
        <p:nvSpPr>
          <p:cNvPr id="145" name="Google Shape;145;p16"/>
          <p:cNvSpPr txBox="1"/>
          <p:nvPr/>
        </p:nvSpPr>
        <p:spPr>
          <a:xfrm>
            <a:off x="650082" y="4106206"/>
            <a:ext cx="2176499" cy="415498"/>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Context window optimized for technical documentation reading and feature extraction.</a:t>
            </a:r>
            <a:endParaRPr sz="1350"/>
          </a:p>
        </p:txBody>
      </p:sp>
      <p:sp>
        <p:nvSpPr>
          <p:cNvPr id="146" name="Google Shape;146;p16"/>
          <p:cNvSpPr txBox="1"/>
          <p:nvPr/>
        </p:nvSpPr>
        <p:spPr>
          <a:xfrm>
            <a:off x="3483806" y="3148943"/>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System Prompt</a:t>
            </a:r>
            <a:endParaRPr sz="1350"/>
          </a:p>
        </p:txBody>
      </p:sp>
      <p:sp>
        <p:nvSpPr>
          <p:cNvPr id="147" name="Google Shape;147;p16"/>
          <p:cNvSpPr txBox="1"/>
          <p:nvPr/>
        </p:nvSpPr>
        <p:spPr>
          <a:xfrm>
            <a:off x="3483806" y="3591855"/>
            <a:ext cx="2176499" cy="311752"/>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"You are an expert R&amp;D Cost Estimation Engineer at FPT Industrial..."</a:t>
            </a:r>
            <a:endParaRPr sz="1350"/>
          </a:p>
        </p:txBody>
      </p:sp>
      <p:sp>
        <p:nvSpPr>
          <p:cNvPr id="148" name="Google Shape;148;p16"/>
          <p:cNvSpPr txBox="1"/>
          <p:nvPr/>
        </p:nvSpPr>
        <p:spPr>
          <a:xfrm>
            <a:off x="3483806" y="4106206"/>
            <a:ext cx="2176499" cy="2769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Embeds domain knowledge: Sizing levels (X-small to Full) and Cost Drivers.</a:t>
            </a:r>
            <a:endParaRPr sz="1350"/>
          </a:p>
        </p:txBody>
      </p:sp>
      <p:sp>
        <p:nvSpPr>
          <p:cNvPr id="149" name="Google Shape;149;p16"/>
          <p:cNvSpPr txBox="1"/>
          <p:nvPr/>
        </p:nvSpPr>
        <p:spPr>
          <a:xfrm>
            <a:off x="6317531" y="3148943"/>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LLMAnalysis Extraction</a:t>
            </a:r>
            <a:endParaRPr sz="1350"/>
          </a:p>
        </p:txBody>
      </p:sp>
      <p:pic>
        <p:nvPicPr>
          <p:cNvPr id="150" name="Google Shape;150;p16" descr="image.png"/>
          <p:cNvPicPr preferRelativeResize="0"/>
          <p:nvPr/>
        </p:nvPicPr>
        <p:blipFill rotWithShape="1">
          <a:blip r:embed="rId7">
            <a:alphaModFix/>
          </a:blip>
          <a:srcRect/>
          <a:stretch/>
        </p:blipFill>
        <p:spPr>
          <a:xfrm>
            <a:off x="650081" y="2748893"/>
            <a:ext cx="228600" cy="228600"/>
          </a:xfrm>
          <a:prstGeom prst="rect">
            <a:avLst/>
          </a:prstGeom>
          <a:noFill/>
          <a:ln>
            <a:noFill/>
          </a:ln>
        </p:spPr>
      </p:pic>
      <p:pic>
        <p:nvPicPr>
          <p:cNvPr id="151" name="Google Shape;151;p16" descr="image.png"/>
          <p:cNvPicPr preferRelativeResize="0"/>
          <p:nvPr/>
        </p:nvPicPr>
        <p:blipFill rotWithShape="1">
          <a:blip r:embed="rId8">
            <a:alphaModFix/>
          </a:blip>
          <a:srcRect/>
          <a:stretch/>
        </p:blipFill>
        <p:spPr>
          <a:xfrm>
            <a:off x="3483806" y="2748893"/>
            <a:ext cx="285750" cy="228600"/>
          </a:xfrm>
          <a:prstGeom prst="rect">
            <a:avLst/>
          </a:prstGeom>
          <a:noFill/>
          <a:ln>
            <a:noFill/>
          </a:ln>
        </p:spPr>
      </p:pic>
      <p:pic>
        <p:nvPicPr>
          <p:cNvPr id="152" name="Google Shape;152;p16" descr="image.png"/>
          <p:cNvPicPr preferRelativeResize="0"/>
          <p:nvPr/>
        </p:nvPicPr>
        <p:blipFill rotWithShape="1">
          <a:blip r:embed="rId9">
            <a:alphaModFix/>
          </a:blip>
          <a:srcRect/>
          <a:stretch/>
        </p:blipFill>
        <p:spPr>
          <a:xfrm>
            <a:off x="6317531" y="2748893"/>
            <a:ext cx="228600" cy="228600"/>
          </a:xfrm>
          <a:prstGeom prst="rect">
            <a:avLst/>
          </a:prstGeom>
          <a:noFill/>
          <a:ln>
            <a:noFill/>
          </a:ln>
        </p:spPr>
      </p:pic>
      <p:sp>
        <p:nvSpPr>
          <p:cNvPr id="153" name="Google Shape;153;p16"/>
          <p:cNvSpPr txBox="1"/>
          <p:nvPr/>
        </p:nvSpPr>
        <p:spPr>
          <a:xfrm>
            <a:off x="6431831" y="3577568"/>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54" name="Google Shape;154;p16"/>
          <p:cNvSpPr txBox="1"/>
          <p:nvPr/>
        </p:nvSpPr>
        <p:spPr>
          <a:xfrm>
            <a:off x="6460406" y="3577568"/>
            <a:ext cx="2033624" cy="553998"/>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Boolean Flags (Hardware/ATS change)</a:t>
            </a:r>
            <a:endParaRPr sz="1350"/>
          </a:p>
        </p:txBody>
      </p:sp>
      <p:sp>
        <p:nvSpPr>
          <p:cNvPr id="155" name="Google Shape;155;p16"/>
          <p:cNvSpPr txBox="1"/>
          <p:nvPr/>
        </p:nvSpPr>
        <p:spPr>
          <a:xfrm>
            <a:off x="6431831" y="4034768"/>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56" name="Google Shape;156;p16"/>
          <p:cNvSpPr txBox="1"/>
          <p:nvPr/>
        </p:nvSpPr>
        <p:spPr>
          <a:xfrm>
            <a:off x="6460406" y="4034768"/>
            <a:ext cx="203362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Complexity Score (1-10)</a:t>
            </a:r>
            <a:endParaRPr sz="1350"/>
          </a:p>
        </p:txBody>
      </p:sp>
      <p:sp>
        <p:nvSpPr>
          <p:cNvPr id="157" name="Google Shape;157;p16"/>
          <p:cNvSpPr txBox="1"/>
          <p:nvPr/>
        </p:nvSpPr>
        <p:spPr>
          <a:xfrm>
            <a:off x="6431831" y="4263368"/>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58" name="Google Shape;158;p16"/>
          <p:cNvSpPr txBox="1"/>
          <p:nvPr/>
        </p:nvSpPr>
        <p:spPr>
          <a:xfrm>
            <a:off x="6460406" y="4263368"/>
            <a:ext cx="203362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Initial Cost &amp; Sizing Estimate</a:t>
            </a:r>
            <a:endParaRPr sz="1350"/>
          </a:p>
        </p:txBody>
      </p:sp>
      <p:sp>
        <p:nvSpPr>
          <p:cNvPr id="159" name="Google Shape;159;p16"/>
          <p:cNvSpPr txBox="1"/>
          <p:nvPr/>
        </p:nvSpPr>
        <p:spPr>
          <a:xfrm>
            <a:off x="6431831" y="4491968"/>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60" name="Google Shape;160;p16"/>
          <p:cNvSpPr txBox="1"/>
          <p:nvPr/>
        </p:nvSpPr>
        <p:spPr>
          <a:xfrm>
            <a:off x="6460406" y="4491968"/>
            <a:ext cx="203362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Missing Info Identification</a:t>
            </a:r>
            <a:endParaRPr sz="1350"/>
          </a:p>
        </p:txBody>
      </p:sp>
      <p:sp>
        <p:nvSpPr>
          <p:cNvPr id="161" name="Google Shape;161;p16"/>
          <p:cNvSpPr txBox="1"/>
          <p:nvPr/>
        </p:nvSpPr>
        <p:spPr>
          <a:xfrm>
            <a:off x="571500" y="1143000"/>
            <a:ext cx="4058359"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2: AI Analysis Engine</a:t>
            </a:r>
            <a:endParaRPr sz="1350"/>
          </a:p>
        </p:txBody>
      </p:sp>
      <p:sp>
        <p:nvSpPr>
          <p:cNvPr id="162" name="Google Shape;162;p16"/>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8FAB913-5317-646A-24B6-4D449B1B38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DA3C98A5-0948-95BB-E7DB-59B3CE47EEDD}"/>
              </a:ext>
            </a:extLst>
          </p:cNvPr>
          <p:cNvPicPr>
            <a:picLocks noChangeAspect="1"/>
          </p:cNvPicPr>
          <p:nvPr/>
        </p:nvPicPr>
        <p:blipFill>
          <a:blip r:embed="rId11"/>
          <a:srcRect t="27623" b="29845"/>
          <a:stretch>
            <a:fillRect/>
          </a:stretch>
        </p:blipFill>
        <p:spPr>
          <a:xfrm>
            <a:off x="7686703" y="6086777"/>
            <a:ext cx="1198880" cy="5099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7"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sp>
        <p:nvSpPr>
          <p:cNvPr id="168" name="Google Shape;168;p17"/>
          <p:cNvSpPr txBox="1"/>
          <p:nvPr/>
        </p:nvSpPr>
        <p:spPr>
          <a:xfrm>
            <a:off x="428626" y="2663168"/>
            <a:ext cx="4125515" cy="207749"/>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FPT Knowledge Base</a:t>
            </a:r>
            <a:endParaRPr sz="1350"/>
          </a:p>
        </p:txBody>
      </p:sp>
      <p:sp>
        <p:nvSpPr>
          <p:cNvPr id="169" name="Google Shape;169;p17"/>
          <p:cNvSpPr txBox="1"/>
          <p:nvPr/>
        </p:nvSpPr>
        <p:spPr>
          <a:xfrm>
            <a:off x="428625" y="2984637"/>
            <a:ext cx="3929063" cy="1384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Retrieval Augmented Generation injects domain expertise into the LLM context.</a:t>
            </a:r>
            <a:endParaRPr sz="1350"/>
          </a:p>
        </p:txBody>
      </p:sp>
      <p:sp>
        <p:nvSpPr>
          <p:cNvPr id="171" name="Google Shape;171;p17"/>
          <p:cNvSpPr txBox="1"/>
          <p:nvPr/>
        </p:nvSpPr>
        <p:spPr>
          <a:xfrm>
            <a:off x="685800" y="339897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72" name="Google Shape;172;p17"/>
          <p:cNvSpPr txBox="1"/>
          <p:nvPr/>
        </p:nvSpPr>
        <p:spPr>
          <a:xfrm>
            <a:off x="714375" y="3398974"/>
            <a:ext cx="3643313"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Database:</a:t>
            </a:r>
            <a:r>
              <a:rPr lang="en-US" sz="1125">
                <a:solidFill>
                  <a:srgbClr val="475569"/>
                </a:solidFill>
                <a:latin typeface="Urbanist"/>
                <a:ea typeface="Urbanist"/>
                <a:cs typeface="Urbanist"/>
                <a:sym typeface="Urbanist"/>
              </a:rPr>
              <a:t> ChromaDB (Localhost:8000)</a:t>
            </a:r>
            <a:endParaRPr sz="1350"/>
          </a:p>
        </p:txBody>
      </p:sp>
      <p:sp>
        <p:nvSpPr>
          <p:cNvPr id="173" name="Google Shape;173;p17"/>
          <p:cNvSpPr txBox="1"/>
          <p:nvPr/>
        </p:nvSpPr>
        <p:spPr>
          <a:xfrm>
            <a:off x="685800" y="362757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74" name="Google Shape;174;p17"/>
          <p:cNvSpPr txBox="1"/>
          <p:nvPr/>
        </p:nvSpPr>
        <p:spPr>
          <a:xfrm>
            <a:off x="714375" y="3627574"/>
            <a:ext cx="3643313"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Embeddings:</a:t>
            </a:r>
            <a:r>
              <a:rPr lang="en-US" sz="1125">
                <a:solidFill>
                  <a:srgbClr val="475569"/>
                </a:solidFill>
                <a:latin typeface="Urbanist"/>
                <a:ea typeface="Urbanist"/>
                <a:cs typeface="Urbanist"/>
                <a:sym typeface="Urbanist"/>
              </a:rPr>
              <a:t> all-MiniLM-L6-v2 (384-dim)</a:t>
            </a:r>
            <a:endParaRPr sz="1350"/>
          </a:p>
        </p:txBody>
      </p:sp>
      <p:sp>
        <p:nvSpPr>
          <p:cNvPr id="175" name="Google Shape;175;p17"/>
          <p:cNvSpPr txBox="1"/>
          <p:nvPr/>
        </p:nvSpPr>
        <p:spPr>
          <a:xfrm>
            <a:off x="685800" y="3863318"/>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76" name="Google Shape;176;p17"/>
          <p:cNvSpPr txBox="1"/>
          <p:nvPr/>
        </p:nvSpPr>
        <p:spPr>
          <a:xfrm>
            <a:off x="714375" y="3863318"/>
            <a:ext cx="3643313"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Content Types:</a:t>
            </a:r>
            <a:endParaRPr sz="1350"/>
          </a:p>
        </p:txBody>
      </p:sp>
      <p:sp>
        <p:nvSpPr>
          <p:cNvPr id="177" name="Google Shape;177;p17"/>
          <p:cNvSpPr txBox="1"/>
          <p:nvPr/>
        </p:nvSpPr>
        <p:spPr>
          <a:xfrm>
            <a:off x="914400" y="4091918"/>
            <a:ext cx="8572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78" name="Google Shape;178;p17"/>
          <p:cNvSpPr txBox="1"/>
          <p:nvPr/>
        </p:nvSpPr>
        <p:spPr>
          <a:xfrm>
            <a:off x="1000125" y="4091918"/>
            <a:ext cx="3357563" cy="276999"/>
          </a:xfrm>
          <a:prstGeom prst="rect">
            <a:avLst/>
          </a:prstGeom>
          <a:noFill/>
          <a:ln>
            <a:noFill/>
          </a:ln>
        </p:spPr>
        <p:txBody>
          <a:bodyPr spcFirstLastPara="1" wrap="square" lIns="85725" tIns="0" rIns="0" bIns="0" anchor="t" anchorCtr="0">
            <a:spAutoFit/>
          </a:bodyPr>
          <a:lstStyle/>
          <a:p>
            <a:pPr>
              <a:lnSpc>
                <a:spcPct val="160000"/>
              </a:lnSpc>
            </a:pPr>
            <a:r>
              <a:rPr lang="en-US" sz="1125">
                <a:solidFill>
                  <a:srgbClr val="475569"/>
                </a:solidFill>
                <a:latin typeface="Urbanist"/>
                <a:ea typeface="Urbanist"/>
                <a:cs typeface="Urbanist"/>
                <a:sym typeface="Urbanist"/>
              </a:rPr>
              <a:t>Acronyms (ATS, DOC, SCR)</a:t>
            </a:r>
            <a:endParaRPr sz="1350"/>
          </a:p>
        </p:txBody>
      </p:sp>
      <p:sp>
        <p:nvSpPr>
          <p:cNvPr id="179" name="Google Shape;179;p17"/>
          <p:cNvSpPr txBox="1"/>
          <p:nvPr/>
        </p:nvSpPr>
        <p:spPr>
          <a:xfrm>
            <a:off x="914400" y="4320518"/>
            <a:ext cx="8572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80" name="Google Shape;180;p17"/>
          <p:cNvSpPr txBox="1"/>
          <p:nvPr/>
        </p:nvSpPr>
        <p:spPr>
          <a:xfrm>
            <a:off x="1000125" y="4320518"/>
            <a:ext cx="3357563" cy="276999"/>
          </a:xfrm>
          <a:prstGeom prst="rect">
            <a:avLst/>
          </a:prstGeom>
          <a:noFill/>
          <a:ln>
            <a:noFill/>
          </a:ln>
        </p:spPr>
        <p:txBody>
          <a:bodyPr spcFirstLastPara="1" wrap="square" lIns="85725" tIns="0" rIns="0" bIns="0" anchor="t" anchorCtr="0">
            <a:spAutoFit/>
          </a:bodyPr>
          <a:lstStyle/>
          <a:p>
            <a:pPr>
              <a:lnSpc>
                <a:spcPct val="160000"/>
              </a:lnSpc>
            </a:pPr>
            <a:r>
              <a:rPr lang="en-US" sz="1125">
                <a:solidFill>
                  <a:srgbClr val="475569"/>
                </a:solidFill>
                <a:latin typeface="Urbanist"/>
                <a:ea typeface="Urbanist"/>
                <a:cs typeface="Urbanist"/>
                <a:sym typeface="Urbanist"/>
              </a:rPr>
              <a:t>Sizing Definitions (Cost/Hours)</a:t>
            </a:r>
            <a:endParaRPr sz="1350"/>
          </a:p>
        </p:txBody>
      </p:sp>
      <p:sp>
        <p:nvSpPr>
          <p:cNvPr id="181" name="Google Shape;181;p17"/>
          <p:cNvSpPr txBox="1"/>
          <p:nvPr/>
        </p:nvSpPr>
        <p:spPr>
          <a:xfrm>
            <a:off x="914400" y="4549118"/>
            <a:ext cx="8572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82" name="Google Shape;182;p17"/>
          <p:cNvSpPr txBox="1"/>
          <p:nvPr/>
        </p:nvSpPr>
        <p:spPr>
          <a:xfrm>
            <a:off x="1000125" y="4549118"/>
            <a:ext cx="3357563" cy="276999"/>
          </a:xfrm>
          <a:prstGeom prst="rect">
            <a:avLst/>
          </a:prstGeom>
          <a:noFill/>
          <a:ln>
            <a:noFill/>
          </a:ln>
        </p:spPr>
        <p:txBody>
          <a:bodyPr spcFirstLastPara="1" wrap="square" lIns="85725" tIns="0" rIns="0" bIns="0" anchor="t" anchorCtr="0">
            <a:spAutoFit/>
          </a:bodyPr>
          <a:lstStyle/>
          <a:p>
            <a:pPr>
              <a:lnSpc>
                <a:spcPct val="160000"/>
              </a:lnSpc>
            </a:pPr>
            <a:r>
              <a:rPr lang="en-US" sz="1125">
                <a:solidFill>
                  <a:srgbClr val="475569"/>
                </a:solidFill>
                <a:latin typeface="Urbanist"/>
                <a:ea typeface="Urbanist"/>
                <a:cs typeface="Urbanist"/>
                <a:sym typeface="Urbanist"/>
              </a:rPr>
              <a:t>Historical Projects (N=37)</a:t>
            </a:r>
            <a:endParaRPr sz="1350"/>
          </a:p>
        </p:txBody>
      </p:sp>
      <p:sp>
        <p:nvSpPr>
          <p:cNvPr id="183" name="Google Shape;183;p17"/>
          <p:cNvSpPr txBox="1"/>
          <p:nvPr/>
        </p:nvSpPr>
        <p:spPr>
          <a:xfrm>
            <a:off x="571500" y="1143000"/>
            <a:ext cx="4185875"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2: Vector Store (RAG)</a:t>
            </a:r>
            <a:endParaRPr sz="1350"/>
          </a:p>
        </p:txBody>
      </p:sp>
      <p:sp>
        <p:nvSpPr>
          <p:cNvPr id="184" name="Google Shape;184;p17"/>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6C86C17-782A-409C-CAC3-075BBEEB2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21A63E13-1F04-17C4-0B1D-488E350373F3}"/>
              </a:ext>
            </a:extLst>
          </p:cNvPr>
          <p:cNvPicPr>
            <a:picLocks noChangeAspect="1"/>
          </p:cNvPicPr>
          <p:nvPr/>
        </p:nvPicPr>
        <p:blipFill>
          <a:blip r:embed="rId5"/>
          <a:srcRect t="27623" b="29845"/>
          <a:stretch>
            <a:fillRect/>
          </a:stretch>
        </p:blipFill>
        <p:spPr>
          <a:xfrm>
            <a:off x="7686703" y="6086777"/>
            <a:ext cx="1198880" cy="509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8"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190" name="Google Shape;190;p18" descr="image.png"/>
          <p:cNvPicPr preferRelativeResize="0"/>
          <p:nvPr/>
        </p:nvPicPr>
        <p:blipFill rotWithShape="1">
          <a:blip r:embed="rId4">
            <a:alphaModFix/>
          </a:blip>
          <a:srcRect/>
          <a:stretch/>
        </p:blipFill>
        <p:spPr>
          <a:xfrm>
            <a:off x="428625" y="1840186"/>
            <a:ext cx="3929063" cy="3874814"/>
          </a:xfrm>
          <a:prstGeom prst="rect">
            <a:avLst/>
          </a:prstGeom>
          <a:noFill/>
          <a:ln>
            <a:noFill/>
          </a:ln>
        </p:spPr>
      </p:pic>
      <p:pic>
        <p:nvPicPr>
          <p:cNvPr id="191" name="Google Shape;191;p18" descr="image.png"/>
          <p:cNvPicPr preferRelativeResize="0"/>
          <p:nvPr/>
        </p:nvPicPr>
        <p:blipFill rotWithShape="1">
          <a:blip r:embed="rId5">
            <a:alphaModFix/>
          </a:blip>
          <a:srcRect/>
          <a:stretch/>
        </p:blipFill>
        <p:spPr>
          <a:xfrm>
            <a:off x="4786312" y="1840186"/>
            <a:ext cx="3929063" cy="3874814"/>
          </a:xfrm>
          <a:prstGeom prst="rect">
            <a:avLst/>
          </a:prstGeom>
          <a:noFill/>
          <a:ln>
            <a:noFill/>
          </a:ln>
        </p:spPr>
      </p:pic>
      <p:sp>
        <p:nvSpPr>
          <p:cNvPr id="192" name="Google Shape;192;p18"/>
          <p:cNvSpPr txBox="1"/>
          <p:nvPr/>
        </p:nvSpPr>
        <p:spPr>
          <a:xfrm>
            <a:off x="650081" y="2190229"/>
            <a:ext cx="3660458" cy="207749"/>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Question Generation</a:t>
            </a:r>
            <a:endParaRPr sz="1350"/>
          </a:p>
        </p:txBody>
      </p:sp>
      <p:sp>
        <p:nvSpPr>
          <p:cNvPr id="193" name="Google Shape;193;p18"/>
          <p:cNvSpPr txBox="1"/>
          <p:nvPr/>
        </p:nvSpPr>
        <p:spPr>
          <a:xfrm>
            <a:off x="650081" y="2511698"/>
            <a:ext cx="3486150" cy="1384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The LLM analyzes low-confidence areas in the initial extraction.</a:t>
            </a:r>
            <a:endParaRPr sz="1350"/>
          </a:p>
        </p:txBody>
      </p:sp>
      <p:sp>
        <p:nvSpPr>
          <p:cNvPr id="194" name="Google Shape;194;p18"/>
          <p:cNvSpPr txBox="1"/>
          <p:nvPr/>
        </p:nvSpPr>
        <p:spPr>
          <a:xfrm>
            <a:off x="5007769" y="2190229"/>
            <a:ext cx="3660458" cy="207749"/>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Refinement Logic</a:t>
            </a:r>
            <a:endParaRPr sz="1350"/>
          </a:p>
        </p:txBody>
      </p:sp>
      <p:sp>
        <p:nvSpPr>
          <p:cNvPr id="195" name="Google Shape;195;p18"/>
          <p:cNvSpPr txBox="1"/>
          <p:nvPr/>
        </p:nvSpPr>
        <p:spPr>
          <a:xfrm>
            <a:off x="5007769" y="2511698"/>
            <a:ext cx="3486150" cy="1384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incorporate_answers()</a:t>
            </a:r>
            <a:endParaRPr sz="1350"/>
          </a:p>
        </p:txBody>
      </p:sp>
      <p:sp>
        <p:nvSpPr>
          <p:cNvPr id="196" name="Google Shape;196;p18"/>
          <p:cNvSpPr txBox="1"/>
          <p:nvPr/>
        </p:nvSpPr>
        <p:spPr>
          <a:xfrm>
            <a:off x="5007769" y="2768873"/>
            <a:ext cx="3486150" cy="2769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User inputs via Streamlit UI are fed back into the LLM to update the </a:t>
            </a:r>
            <a:r>
              <a:rPr lang="en-US" sz="900" b="1">
                <a:solidFill>
                  <a:srgbClr val="475569"/>
                </a:solidFill>
                <a:latin typeface="Urbanist"/>
                <a:ea typeface="Urbanist"/>
                <a:cs typeface="Urbanist"/>
                <a:sym typeface="Urbanist"/>
              </a:rPr>
              <a:t>LLMAnalysis</a:t>
            </a:r>
            <a:r>
              <a:rPr lang="en-US" sz="900">
                <a:solidFill>
                  <a:srgbClr val="475569"/>
                </a:solidFill>
                <a:latin typeface="Urbanist"/>
                <a:ea typeface="Urbanist"/>
                <a:cs typeface="Urbanist"/>
                <a:sym typeface="Urbanist"/>
              </a:rPr>
              <a:t> dataclass.</a:t>
            </a:r>
            <a:endParaRPr sz="1350"/>
          </a:p>
        </p:txBody>
      </p:sp>
      <p:pic>
        <p:nvPicPr>
          <p:cNvPr id="197" name="Google Shape;197;p18" descr="image.png"/>
          <p:cNvPicPr preferRelativeResize="0"/>
          <p:nvPr/>
        </p:nvPicPr>
        <p:blipFill rotWithShape="1">
          <a:blip r:embed="rId6">
            <a:alphaModFix/>
          </a:blip>
          <a:srcRect/>
          <a:stretch/>
        </p:blipFill>
        <p:spPr>
          <a:xfrm>
            <a:off x="650081" y="2061641"/>
            <a:ext cx="114300" cy="114300"/>
          </a:xfrm>
          <a:prstGeom prst="rect">
            <a:avLst/>
          </a:prstGeom>
          <a:noFill/>
          <a:ln>
            <a:noFill/>
          </a:ln>
        </p:spPr>
      </p:pic>
      <p:sp>
        <p:nvSpPr>
          <p:cNvPr id="198" name="Google Shape;198;p18"/>
          <p:cNvSpPr txBox="1"/>
          <p:nvPr/>
        </p:nvSpPr>
        <p:spPr>
          <a:xfrm>
            <a:off x="907256" y="2761729"/>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199" name="Google Shape;199;p18"/>
          <p:cNvSpPr txBox="1"/>
          <p:nvPr/>
        </p:nvSpPr>
        <p:spPr>
          <a:xfrm>
            <a:off x="935831" y="2761729"/>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Identify missing scope items.</a:t>
            </a:r>
            <a:endParaRPr sz="1350"/>
          </a:p>
        </p:txBody>
      </p:sp>
      <p:sp>
        <p:nvSpPr>
          <p:cNvPr id="200" name="Google Shape;200;p18"/>
          <p:cNvSpPr txBox="1"/>
          <p:nvPr/>
        </p:nvSpPr>
        <p:spPr>
          <a:xfrm>
            <a:off x="907256" y="2990329"/>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01" name="Google Shape;201;p18"/>
          <p:cNvSpPr txBox="1"/>
          <p:nvPr/>
        </p:nvSpPr>
        <p:spPr>
          <a:xfrm>
            <a:off x="935831" y="2990329"/>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Clarify ambiguous requirements.</a:t>
            </a:r>
            <a:endParaRPr sz="1350"/>
          </a:p>
        </p:txBody>
      </p:sp>
      <p:sp>
        <p:nvSpPr>
          <p:cNvPr id="202" name="Google Shape;202;p18"/>
          <p:cNvSpPr txBox="1"/>
          <p:nvPr/>
        </p:nvSpPr>
        <p:spPr>
          <a:xfrm>
            <a:off x="907256" y="3218929"/>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03" name="Google Shape;203;p18"/>
          <p:cNvSpPr txBox="1"/>
          <p:nvPr/>
        </p:nvSpPr>
        <p:spPr>
          <a:xfrm>
            <a:off x="935831" y="3218929"/>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i="1">
                <a:solidFill>
                  <a:srgbClr val="475569"/>
                </a:solidFill>
                <a:latin typeface="Urbanist"/>
                <a:ea typeface="Urbanist"/>
                <a:cs typeface="Urbanist"/>
                <a:sym typeface="Urbanist"/>
              </a:rPr>
              <a:t>"Is this a new certification or carry-over?"</a:t>
            </a:r>
            <a:endParaRPr sz="1350"/>
          </a:p>
        </p:txBody>
      </p:sp>
      <p:pic>
        <p:nvPicPr>
          <p:cNvPr id="204" name="Google Shape;204;p18" descr="image.png"/>
          <p:cNvPicPr preferRelativeResize="0"/>
          <p:nvPr/>
        </p:nvPicPr>
        <p:blipFill rotWithShape="1">
          <a:blip r:embed="rId7">
            <a:alphaModFix/>
          </a:blip>
          <a:srcRect/>
          <a:stretch/>
        </p:blipFill>
        <p:spPr>
          <a:xfrm>
            <a:off x="5007769" y="2061641"/>
            <a:ext cx="114300" cy="114300"/>
          </a:xfrm>
          <a:prstGeom prst="rect">
            <a:avLst/>
          </a:prstGeom>
          <a:noFill/>
          <a:ln>
            <a:noFill/>
          </a:ln>
        </p:spPr>
      </p:pic>
      <p:sp>
        <p:nvSpPr>
          <p:cNvPr id="205" name="Google Shape;205;p18"/>
          <p:cNvSpPr txBox="1"/>
          <p:nvPr/>
        </p:nvSpPr>
        <p:spPr>
          <a:xfrm>
            <a:off x="5264944" y="3154635"/>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06" name="Google Shape;206;p18"/>
          <p:cNvSpPr txBox="1"/>
          <p:nvPr/>
        </p:nvSpPr>
        <p:spPr>
          <a:xfrm>
            <a:off x="5293519" y="3154636"/>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Updates Sizing &amp; Cost estimates.</a:t>
            </a:r>
            <a:endParaRPr sz="1350"/>
          </a:p>
        </p:txBody>
      </p:sp>
      <p:sp>
        <p:nvSpPr>
          <p:cNvPr id="207" name="Google Shape;207;p18"/>
          <p:cNvSpPr txBox="1"/>
          <p:nvPr/>
        </p:nvSpPr>
        <p:spPr>
          <a:xfrm>
            <a:off x="5264944" y="3383235"/>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08" name="Google Shape;208;p18"/>
          <p:cNvSpPr txBox="1"/>
          <p:nvPr/>
        </p:nvSpPr>
        <p:spPr>
          <a:xfrm>
            <a:off x="5293519" y="3383236"/>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Updates Confidence score.</a:t>
            </a:r>
            <a:endParaRPr sz="1350"/>
          </a:p>
        </p:txBody>
      </p:sp>
      <p:sp>
        <p:nvSpPr>
          <p:cNvPr id="209" name="Google Shape;209;p18"/>
          <p:cNvSpPr txBox="1"/>
          <p:nvPr/>
        </p:nvSpPr>
        <p:spPr>
          <a:xfrm>
            <a:off x="5264944" y="3611835"/>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10" name="Google Shape;210;p18"/>
          <p:cNvSpPr txBox="1"/>
          <p:nvPr/>
        </p:nvSpPr>
        <p:spPr>
          <a:xfrm>
            <a:off x="5293519" y="3611836"/>
            <a:ext cx="3200400"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Allows manual override of Boolean flags.</a:t>
            </a:r>
            <a:endParaRPr sz="1350"/>
          </a:p>
        </p:txBody>
      </p:sp>
      <p:sp>
        <p:nvSpPr>
          <p:cNvPr id="211" name="Google Shape;211;p18"/>
          <p:cNvSpPr txBox="1"/>
          <p:nvPr/>
        </p:nvSpPr>
        <p:spPr>
          <a:xfrm>
            <a:off x="571500" y="1143000"/>
            <a:ext cx="4335659"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3: Human-in-the-Loop</a:t>
            </a:r>
            <a:endParaRPr sz="1350"/>
          </a:p>
        </p:txBody>
      </p:sp>
      <p:sp>
        <p:nvSpPr>
          <p:cNvPr id="212" name="Google Shape;212;p18"/>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A4D7E0A-77F0-7DAF-91F0-4B7D16E1A3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9901C8D2-5EE6-4789-F342-0F89BBF764F5}"/>
              </a:ext>
            </a:extLst>
          </p:cNvPr>
          <p:cNvPicPr>
            <a:picLocks noChangeAspect="1"/>
          </p:cNvPicPr>
          <p:nvPr/>
        </p:nvPicPr>
        <p:blipFill>
          <a:blip r:embed="rId9"/>
          <a:srcRect t="27623" b="29845"/>
          <a:stretch>
            <a:fillRect/>
          </a:stretch>
        </p:blipFill>
        <p:spPr>
          <a:xfrm>
            <a:off x="7686703" y="6086777"/>
            <a:ext cx="1198880" cy="509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9"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218" name="Google Shape;218;p19" descr="image.png"/>
          <p:cNvPicPr preferRelativeResize="0"/>
          <p:nvPr/>
        </p:nvPicPr>
        <p:blipFill rotWithShape="1">
          <a:blip r:embed="rId4">
            <a:alphaModFix/>
          </a:blip>
          <a:srcRect/>
          <a:stretch/>
        </p:blipFill>
        <p:spPr>
          <a:xfrm>
            <a:off x="428625" y="2302408"/>
            <a:ext cx="2619412" cy="2486025"/>
          </a:xfrm>
          <a:prstGeom prst="rect">
            <a:avLst/>
          </a:prstGeom>
          <a:noFill/>
          <a:ln>
            <a:noFill/>
          </a:ln>
        </p:spPr>
      </p:pic>
      <p:pic>
        <p:nvPicPr>
          <p:cNvPr id="219" name="Google Shape;219;p19" descr="image.png"/>
          <p:cNvPicPr preferRelativeResize="0"/>
          <p:nvPr/>
        </p:nvPicPr>
        <p:blipFill rotWithShape="1">
          <a:blip r:embed="rId5">
            <a:alphaModFix/>
          </a:blip>
          <a:srcRect/>
          <a:stretch/>
        </p:blipFill>
        <p:spPr>
          <a:xfrm>
            <a:off x="3262350" y="2302408"/>
            <a:ext cx="2619412" cy="2486025"/>
          </a:xfrm>
          <a:prstGeom prst="rect">
            <a:avLst/>
          </a:prstGeom>
          <a:noFill/>
          <a:ln>
            <a:noFill/>
          </a:ln>
        </p:spPr>
      </p:pic>
      <p:pic>
        <p:nvPicPr>
          <p:cNvPr id="220" name="Google Shape;220;p19" descr="image.png"/>
          <p:cNvPicPr preferRelativeResize="0"/>
          <p:nvPr/>
        </p:nvPicPr>
        <p:blipFill rotWithShape="1">
          <a:blip r:embed="rId6">
            <a:alphaModFix/>
          </a:blip>
          <a:srcRect/>
          <a:stretch/>
        </p:blipFill>
        <p:spPr>
          <a:xfrm>
            <a:off x="6096075" y="2302408"/>
            <a:ext cx="2619412" cy="2486025"/>
          </a:xfrm>
          <a:prstGeom prst="rect">
            <a:avLst/>
          </a:prstGeom>
          <a:noFill/>
          <a:ln>
            <a:noFill/>
          </a:ln>
        </p:spPr>
      </p:pic>
      <p:sp>
        <p:nvSpPr>
          <p:cNvPr id="221" name="Google Shape;221;p19"/>
          <p:cNvSpPr txBox="1"/>
          <p:nvPr/>
        </p:nvSpPr>
        <p:spPr>
          <a:xfrm>
            <a:off x="428625" y="5002746"/>
            <a:ext cx="8286750" cy="138499"/>
          </a:xfrm>
          <a:prstGeom prst="rect">
            <a:avLst/>
          </a:prstGeom>
          <a:noFill/>
          <a:ln>
            <a:noFill/>
          </a:ln>
        </p:spPr>
        <p:txBody>
          <a:bodyPr spcFirstLastPara="1" wrap="square" lIns="0" tIns="0" rIns="0" bIns="0" anchor="t" anchorCtr="0">
            <a:spAutoFit/>
          </a:bodyPr>
          <a:lstStyle/>
          <a:p>
            <a:pPr algn="ctr"/>
            <a:r>
              <a:rPr lang="en-US" sz="900" b="1">
                <a:solidFill>
                  <a:srgbClr val="64748B"/>
                </a:solidFill>
                <a:latin typeface="Urbanist"/>
                <a:ea typeface="Urbanist"/>
                <a:cs typeface="Urbanist"/>
                <a:sym typeface="Urbanist"/>
              </a:rPr>
              <a:t>Uncertainty:</a:t>
            </a:r>
            <a:r>
              <a:rPr lang="en-US" sz="900">
                <a:solidFill>
                  <a:srgbClr val="64748B"/>
                </a:solidFill>
                <a:latin typeface="Urbanist"/>
                <a:ea typeface="Urbanist"/>
                <a:cs typeface="Urbanist"/>
                <a:sym typeface="Urbanist"/>
              </a:rPr>
              <a:t> Conformal Prediction guarantees 90% coverage intervals.</a:t>
            </a:r>
            <a:endParaRPr sz="1350"/>
          </a:p>
        </p:txBody>
      </p:sp>
      <p:sp>
        <p:nvSpPr>
          <p:cNvPr id="222" name="Google Shape;222;p19"/>
          <p:cNvSpPr txBox="1"/>
          <p:nvPr/>
        </p:nvSpPr>
        <p:spPr>
          <a:xfrm>
            <a:off x="650082" y="2952489"/>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KNN (40%)</a:t>
            </a:r>
            <a:endParaRPr sz="1350"/>
          </a:p>
        </p:txBody>
      </p:sp>
      <p:sp>
        <p:nvSpPr>
          <p:cNvPr id="223" name="Google Shape;223;p19"/>
          <p:cNvSpPr txBox="1"/>
          <p:nvPr/>
        </p:nvSpPr>
        <p:spPr>
          <a:xfrm>
            <a:off x="650082" y="3395402"/>
            <a:ext cx="2176499" cy="155877"/>
          </a:xfrm>
          <a:prstGeom prst="rect">
            <a:avLst/>
          </a:prstGeom>
          <a:noFill/>
          <a:ln>
            <a:noFill/>
          </a:ln>
        </p:spPr>
        <p:txBody>
          <a:bodyPr spcFirstLastPara="1" wrap="square" lIns="0" tIns="0" rIns="0" bIns="0" anchor="t" anchorCtr="0">
            <a:spAutoFit/>
          </a:bodyPr>
          <a:lstStyle/>
          <a:p>
            <a:r>
              <a:rPr lang="en-US" sz="1013" b="1">
                <a:solidFill>
                  <a:srgbClr val="475569"/>
                </a:solidFill>
                <a:latin typeface="Urbanist"/>
                <a:ea typeface="Urbanist"/>
                <a:cs typeface="Urbanist"/>
                <a:sym typeface="Urbanist"/>
              </a:rPr>
              <a:t>K-Nearest Neighbors</a:t>
            </a:r>
            <a:endParaRPr sz="1350"/>
          </a:p>
        </p:txBody>
      </p:sp>
      <p:sp>
        <p:nvSpPr>
          <p:cNvPr id="224" name="Google Shape;224;p19"/>
          <p:cNvSpPr txBox="1"/>
          <p:nvPr/>
        </p:nvSpPr>
        <p:spPr>
          <a:xfrm>
            <a:off x="650082" y="3809739"/>
            <a:ext cx="2176499" cy="467629"/>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Finds the most similar historical projects based on feature vectors. Best for precedent-based estimation.</a:t>
            </a:r>
            <a:endParaRPr sz="1350"/>
          </a:p>
        </p:txBody>
      </p:sp>
      <p:sp>
        <p:nvSpPr>
          <p:cNvPr id="225" name="Google Shape;225;p19"/>
          <p:cNvSpPr txBox="1"/>
          <p:nvPr/>
        </p:nvSpPr>
        <p:spPr>
          <a:xfrm>
            <a:off x="3483806" y="2952489"/>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Ridge (25%)</a:t>
            </a:r>
            <a:endParaRPr sz="1350"/>
          </a:p>
        </p:txBody>
      </p:sp>
      <p:sp>
        <p:nvSpPr>
          <p:cNvPr id="226" name="Google Shape;226;p19"/>
          <p:cNvSpPr txBox="1"/>
          <p:nvPr/>
        </p:nvSpPr>
        <p:spPr>
          <a:xfrm>
            <a:off x="3483806" y="3395402"/>
            <a:ext cx="2176499" cy="155877"/>
          </a:xfrm>
          <a:prstGeom prst="rect">
            <a:avLst/>
          </a:prstGeom>
          <a:noFill/>
          <a:ln>
            <a:noFill/>
          </a:ln>
        </p:spPr>
        <p:txBody>
          <a:bodyPr spcFirstLastPara="1" wrap="square" lIns="0" tIns="0" rIns="0" bIns="0" anchor="t" anchorCtr="0">
            <a:spAutoFit/>
          </a:bodyPr>
          <a:lstStyle/>
          <a:p>
            <a:r>
              <a:rPr lang="en-US" sz="1013" b="1">
                <a:solidFill>
                  <a:srgbClr val="475569"/>
                </a:solidFill>
                <a:latin typeface="Urbanist"/>
                <a:ea typeface="Urbanist"/>
                <a:cs typeface="Urbanist"/>
                <a:sym typeface="Urbanist"/>
              </a:rPr>
              <a:t>Ridge Regression</a:t>
            </a:r>
            <a:endParaRPr sz="1350"/>
          </a:p>
        </p:txBody>
      </p:sp>
      <p:sp>
        <p:nvSpPr>
          <p:cNvPr id="227" name="Google Shape;227;p19"/>
          <p:cNvSpPr txBox="1"/>
          <p:nvPr/>
        </p:nvSpPr>
        <p:spPr>
          <a:xfrm>
            <a:off x="3483806" y="3809739"/>
            <a:ext cx="2176499" cy="467629"/>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Captures linear relationships between cost drivers and total cost. Applies L2 regularization to prevent overfitting.</a:t>
            </a:r>
            <a:endParaRPr sz="1350"/>
          </a:p>
        </p:txBody>
      </p:sp>
      <p:sp>
        <p:nvSpPr>
          <p:cNvPr id="228" name="Google Shape;228;p19"/>
          <p:cNvSpPr txBox="1"/>
          <p:nvPr/>
        </p:nvSpPr>
        <p:spPr>
          <a:xfrm>
            <a:off x="6317531" y="2952489"/>
            <a:ext cx="2285324"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GB (35%)</a:t>
            </a:r>
            <a:endParaRPr sz="1350"/>
          </a:p>
        </p:txBody>
      </p:sp>
      <p:sp>
        <p:nvSpPr>
          <p:cNvPr id="229" name="Google Shape;229;p19"/>
          <p:cNvSpPr txBox="1"/>
          <p:nvPr/>
        </p:nvSpPr>
        <p:spPr>
          <a:xfrm>
            <a:off x="6317531" y="3395402"/>
            <a:ext cx="2176499" cy="155877"/>
          </a:xfrm>
          <a:prstGeom prst="rect">
            <a:avLst/>
          </a:prstGeom>
          <a:noFill/>
          <a:ln>
            <a:noFill/>
          </a:ln>
        </p:spPr>
        <p:txBody>
          <a:bodyPr spcFirstLastPara="1" wrap="square" lIns="0" tIns="0" rIns="0" bIns="0" anchor="t" anchorCtr="0">
            <a:spAutoFit/>
          </a:bodyPr>
          <a:lstStyle/>
          <a:p>
            <a:r>
              <a:rPr lang="en-US" sz="1013" b="1">
                <a:solidFill>
                  <a:srgbClr val="475569"/>
                </a:solidFill>
                <a:latin typeface="Urbanist"/>
                <a:ea typeface="Urbanist"/>
                <a:cs typeface="Urbanist"/>
                <a:sym typeface="Urbanist"/>
              </a:rPr>
              <a:t>Gradient Boosting</a:t>
            </a:r>
            <a:endParaRPr sz="1350"/>
          </a:p>
        </p:txBody>
      </p:sp>
      <p:sp>
        <p:nvSpPr>
          <p:cNvPr id="230" name="Google Shape;230;p19"/>
          <p:cNvSpPr txBox="1"/>
          <p:nvPr/>
        </p:nvSpPr>
        <p:spPr>
          <a:xfrm>
            <a:off x="6317531" y="3809739"/>
            <a:ext cx="2176499" cy="467629"/>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Handles non-linear patterns and complex interactions between features (e.g., Engine Family + ATS Tech).</a:t>
            </a:r>
            <a:endParaRPr sz="1350"/>
          </a:p>
        </p:txBody>
      </p:sp>
      <p:pic>
        <p:nvPicPr>
          <p:cNvPr id="231" name="Google Shape;231;p19" descr="image.png"/>
          <p:cNvPicPr preferRelativeResize="0"/>
          <p:nvPr/>
        </p:nvPicPr>
        <p:blipFill rotWithShape="1">
          <a:blip r:embed="rId7">
            <a:alphaModFix/>
          </a:blip>
          <a:srcRect/>
          <a:stretch/>
        </p:blipFill>
        <p:spPr>
          <a:xfrm>
            <a:off x="650081" y="2552439"/>
            <a:ext cx="285750" cy="228600"/>
          </a:xfrm>
          <a:prstGeom prst="rect">
            <a:avLst/>
          </a:prstGeom>
          <a:noFill/>
          <a:ln>
            <a:noFill/>
          </a:ln>
        </p:spPr>
      </p:pic>
      <p:pic>
        <p:nvPicPr>
          <p:cNvPr id="232" name="Google Shape;232;p19" descr="image.png"/>
          <p:cNvPicPr preferRelativeResize="0"/>
          <p:nvPr/>
        </p:nvPicPr>
        <p:blipFill rotWithShape="1">
          <a:blip r:embed="rId8">
            <a:alphaModFix/>
          </a:blip>
          <a:srcRect/>
          <a:stretch/>
        </p:blipFill>
        <p:spPr>
          <a:xfrm>
            <a:off x="3483806" y="2552439"/>
            <a:ext cx="228600" cy="228600"/>
          </a:xfrm>
          <a:prstGeom prst="rect">
            <a:avLst/>
          </a:prstGeom>
          <a:noFill/>
          <a:ln>
            <a:noFill/>
          </a:ln>
        </p:spPr>
      </p:pic>
      <p:pic>
        <p:nvPicPr>
          <p:cNvPr id="233" name="Google Shape;233;p19" descr="image.png"/>
          <p:cNvPicPr preferRelativeResize="0"/>
          <p:nvPr/>
        </p:nvPicPr>
        <p:blipFill rotWithShape="1">
          <a:blip r:embed="rId9">
            <a:alphaModFix/>
          </a:blip>
          <a:srcRect/>
          <a:stretch/>
        </p:blipFill>
        <p:spPr>
          <a:xfrm>
            <a:off x="6317531" y="2552439"/>
            <a:ext cx="200025" cy="228600"/>
          </a:xfrm>
          <a:prstGeom prst="rect">
            <a:avLst/>
          </a:prstGeom>
          <a:noFill/>
          <a:ln>
            <a:noFill/>
          </a:ln>
        </p:spPr>
      </p:pic>
      <p:sp>
        <p:nvSpPr>
          <p:cNvPr id="234" name="Google Shape;234;p19"/>
          <p:cNvSpPr txBox="1"/>
          <p:nvPr/>
        </p:nvSpPr>
        <p:spPr>
          <a:xfrm>
            <a:off x="571500" y="1143000"/>
            <a:ext cx="4366249"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4: Prediction Ensemble</a:t>
            </a:r>
            <a:endParaRPr sz="1350"/>
          </a:p>
        </p:txBody>
      </p:sp>
      <p:sp>
        <p:nvSpPr>
          <p:cNvPr id="235" name="Google Shape;235;p19"/>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FA22B796-EC21-2F10-1B1E-854B67DAD6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019DF257-8555-68FC-11C6-AFA0F382922D}"/>
              </a:ext>
            </a:extLst>
          </p:cNvPr>
          <p:cNvPicPr>
            <a:picLocks noChangeAspect="1"/>
          </p:cNvPicPr>
          <p:nvPr/>
        </p:nvPicPr>
        <p:blipFill>
          <a:blip r:embed="rId11"/>
          <a:srcRect t="27623" b="29845"/>
          <a:stretch>
            <a:fillRect/>
          </a:stretch>
        </p:blipFill>
        <p:spPr>
          <a:xfrm>
            <a:off x="7686703" y="6086777"/>
            <a:ext cx="1198880" cy="509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0"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sp>
        <p:nvSpPr>
          <p:cNvPr id="241" name="Google Shape;241;p20"/>
          <p:cNvSpPr txBox="1"/>
          <p:nvPr/>
        </p:nvSpPr>
        <p:spPr>
          <a:xfrm>
            <a:off x="571500" y="1285875"/>
            <a:ext cx="4013001"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Step 5: Excel Generation</a:t>
            </a:r>
            <a:endParaRPr sz="1350"/>
          </a:p>
        </p:txBody>
      </p:sp>
      <p:sp>
        <p:nvSpPr>
          <p:cNvPr id="242" name="Google Shape;242;p20"/>
          <p:cNvSpPr/>
          <p:nvPr/>
        </p:nvSpPr>
        <p:spPr>
          <a:xfrm>
            <a:off x="428625" y="1285875"/>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sp>
        <p:nvSpPr>
          <p:cNvPr id="244" name="Google Shape;244;p20"/>
          <p:cNvSpPr txBox="1"/>
          <p:nvPr/>
        </p:nvSpPr>
        <p:spPr>
          <a:xfrm>
            <a:off x="428625" y="2691743"/>
            <a:ext cx="4163020" cy="207749"/>
          </a:xfrm>
          <a:prstGeom prst="rect">
            <a:avLst/>
          </a:prstGeom>
          <a:noFill/>
          <a:ln>
            <a:noFill/>
          </a:ln>
        </p:spPr>
        <p:txBody>
          <a:bodyPr spcFirstLastPara="1" wrap="square" lIns="0" tIns="0" rIns="0" bIns="0" anchor="t" anchorCtr="0">
            <a:spAutoFit/>
          </a:bodyPr>
          <a:lstStyle/>
          <a:p>
            <a:r>
              <a:rPr lang="en-US" sz="1350" b="1">
                <a:solidFill>
                  <a:srgbClr val="1F4E79"/>
                </a:solidFill>
                <a:latin typeface="Urbanist"/>
                <a:ea typeface="Urbanist"/>
                <a:cs typeface="Urbanist"/>
                <a:sym typeface="Urbanist"/>
              </a:rPr>
              <a:t>PE.02 Forecast Report</a:t>
            </a:r>
            <a:endParaRPr sz="1350"/>
          </a:p>
        </p:txBody>
      </p:sp>
      <p:sp>
        <p:nvSpPr>
          <p:cNvPr id="245" name="Google Shape;245;p20"/>
          <p:cNvSpPr txBox="1"/>
          <p:nvPr/>
        </p:nvSpPr>
        <p:spPr>
          <a:xfrm>
            <a:off x="428626" y="3013212"/>
            <a:ext cx="3964781" cy="276999"/>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A comprehensive 6-sheet Excel file generated using openpyxl, styled with FPT Brand colors.</a:t>
            </a:r>
            <a:endParaRPr sz="1350"/>
          </a:p>
        </p:txBody>
      </p:sp>
      <p:sp>
        <p:nvSpPr>
          <p:cNvPr id="246" name="Google Shape;246;p20"/>
          <p:cNvSpPr txBox="1"/>
          <p:nvPr/>
        </p:nvSpPr>
        <p:spPr>
          <a:xfrm>
            <a:off x="685800" y="354899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47" name="Google Shape;247;p20"/>
          <p:cNvSpPr txBox="1"/>
          <p:nvPr/>
        </p:nvSpPr>
        <p:spPr>
          <a:xfrm>
            <a:off x="714376" y="3548993"/>
            <a:ext cx="3679031"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Sheet 1:</a:t>
            </a:r>
            <a:r>
              <a:rPr lang="en-US" sz="1125">
                <a:solidFill>
                  <a:srgbClr val="475569"/>
                </a:solidFill>
                <a:latin typeface="Urbanist"/>
                <a:ea typeface="Urbanist"/>
                <a:cs typeface="Urbanist"/>
                <a:sym typeface="Urbanist"/>
              </a:rPr>
              <a:t> Executive Summary (Cost, Hours, Confidence)</a:t>
            </a:r>
            <a:endParaRPr sz="1350"/>
          </a:p>
        </p:txBody>
      </p:sp>
      <p:sp>
        <p:nvSpPr>
          <p:cNvPr id="248" name="Google Shape;248;p20"/>
          <p:cNvSpPr txBox="1"/>
          <p:nvPr/>
        </p:nvSpPr>
        <p:spPr>
          <a:xfrm>
            <a:off x="685800" y="377759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49" name="Google Shape;249;p20"/>
          <p:cNvSpPr txBox="1"/>
          <p:nvPr/>
        </p:nvSpPr>
        <p:spPr>
          <a:xfrm>
            <a:off x="714376" y="3777593"/>
            <a:ext cx="3679031"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Sheet 3:</a:t>
            </a:r>
            <a:r>
              <a:rPr lang="en-US" sz="1125">
                <a:solidFill>
                  <a:srgbClr val="475569"/>
                </a:solidFill>
                <a:latin typeface="Urbanist"/>
                <a:ea typeface="Urbanist"/>
                <a:cs typeface="Urbanist"/>
                <a:sym typeface="Urbanist"/>
              </a:rPr>
              <a:t> AI Understanding (Scope &amp; Features)</a:t>
            </a:r>
            <a:endParaRPr sz="1350"/>
          </a:p>
        </p:txBody>
      </p:sp>
      <p:sp>
        <p:nvSpPr>
          <p:cNvPr id="250" name="Google Shape;250;p20"/>
          <p:cNvSpPr txBox="1"/>
          <p:nvPr/>
        </p:nvSpPr>
        <p:spPr>
          <a:xfrm>
            <a:off x="685800" y="400619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51" name="Google Shape;251;p20"/>
          <p:cNvSpPr txBox="1"/>
          <p:nvPr/>
        </p:nvSpPr>
        <p:spPr>
          <a:xfrm>
            <a:off x="714376" y="4006193"/>
            <a:ext cx="3679031"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Sheet 4:</a:t>
            </a:r>
            <a:r>
              <a:rPr lang="en-US" sz="1125">
                <a:solidFill>
                  <a:srgbClr val="475569"/>
                </a:solidFill>
                <a:latin typeface="Urbanist"/>
                <a:ea typeface="Urbanist"/>
                <a:cs typeface="Urbanist"/>
                <a:sym typeface="Urbanist"/>
              </a:rPr>
              <a:t> PE.02 Breakdown (A1-D R&amp;D Functions)</a:t>
            </a:r>
            <a:endParaRPr sz="1350"/>
          </a:p>
        </p:txBody>
      </p:sp>
      <p:sp>
        <p:nvSpPr>
          <p:cNvPr id="252" name="Google Shape;252;p20"/>
          <p:cNvSpPr txBox="1"/>
          <p:nvPr/>
        </p:nvSpPr>
        <p:spPr>
          <a:xfrm>
            <a:off x="685800" y="4234793"/>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53" name="Google Shape;253;p20"/>
          <p:cNvSpPr txBox="1"/>
          <p:nvPr/>
        </p:nvSpPr>
        <p:spPr>
          <a:xfrm>
            <a:off x="714376" y="4234793"/>
            <a:ext cx="3679031" cy="276999"/>
          </a:xfrm>
          <a:prstGeom prst="rect">
            <a:avLst/>
          </a:prstGeom>
          <a:noFill/>
          <a:ln>
            <a:noFill/>
          </a:ln>
        </p:spPr>
        <p:txBody>
          <a:bodyPr spcFirstLastPara="1" wrap="square" lIns="28575" tIns="0" rIns="0" bIns="0" anchor="t" anchorCtr="0">
            <a:spAutoFit/>
          </a:bodyPr>
          <a:lstStyle/>
          <a:p>
            <a:pPr>
              <a:lnSpc>
                <a:spcPct val="160000"/>
              </a:lnSpc>
            </a:pPr>
            <a:r>
              <a:rPr lang="en-US" sz="1125" b="1">
                <a:solidFill>
                  <a:srgbClr val="475569"/>
                </a:solidFill>
                <a:latin typeface="Urbanist"/>
                <a:ea typeface="Urbanist"/>
                <a:cs typeface="Urbanist"/>
                <a:sym typeface="Urbanist"/>
              </a:rPr>
              <a:t>Sheet 6:</a:t>
            </a:r>
            <a:r>
              <a:rPr lang="en-US" sz="1125">
                <a:solidFill>
                  <a:srgbClr val="475569"/>
                </a:solidFill>
                <a:latin typeface="Urbanist"/>
                <a:ea typeface="Urbanist"/>
                <a:cs typeface="Urbanist"/>
                <a:sym typeface="Urbanist"/>
              </a:rPr>
              <a:t> Similar Projects (Validation Data)</a:t>
            </a:r>
            <a:endParaRPr sz="1350"/>
          </a:p>
        </p:txBody>
      </p:sp>
      <p:pic>
        <p:nvPicPr>
          <p:cNvPr id="2" name="Picture 1">
            <a:extLst>
              <a:ext uri="{FF2B5EF4-FFF2-40B4-BE49-F238E27FC236}">
                <a16:creationId xmlns:a16="http://schemas.microsoft.com/office/drawing/2014/main" id="{8FF87B08-DE8C-66C6-A7D4-B5A46A2E3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93D7B057-12D1-6AF0-4B4C-5E87D45655A5}"/>
              </a:ext>
            </a:extLst>
          </p:cNvPr>
          <p:cNvPicPr>
            <a:picLocks noChangeAspect="1"/>
          </p:cNvPicPr>
          <p:nvPr/>
        </p:nvPicPr>
        <p:blipFill>
          <a:blip r:embed="rId5"/>
          <a:srcRect t="27623" b="29845"/>
          <a:stretch>
            <a:fillRect/>
          </a:stretch>
        </p:blipFill>
        <p:spPr>
          <a:xfrm>
            <a:off x="7686703" y="6086777"/>
            <a:ext cx="1198880" cy="5099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1"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259" name="Google Shape;259;p21" descr="image.png"/>
          <p:cNvPicPr preferRelativeResize="0"/>
          <p:nvPr/>
        </p:nvPicPr>
        <p:blipFill rotWithShape="1">
          <a:blip r:embed="rId4">
            <a:alphaModFix/>
          </a:blip>
          <a:srcRect/>
          <a:stretch/>
        </p:blipFill>
        <p:spPr>
          <a:xfrm>
            <a:off x="428626" y="3145370"/>
            <a:ext cx="3964781" cy="1757363"/>
          </a:xfrm>
          <a:prstGeom prst="rect">
            <a:avLst/>
          </a:prstGeom>
          <a:noFill/>
          <a:ln>
            <a:noFill/>
          </a:ln>
        </p:spPr>
      </p:pic>
      <p:sp>
        <p:nvSpPr>
          <p:cNvPr id="260" name="Google Shape;260;p21"/>
          <p:cNvSpPr txBox="1"/>
          <p:nvPr/>
        </p:nvSpPr>
        <p:spPr>
          <a:xfrm>
            <a:off x="571500" y="1285875"/>
            <a:ext cx="4013001"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Complete Data Flow</a:t>
            </a:r>
            <a:endParaRPr sz="1350"/>
          </a:p>
        </p:txBody>
      </p:sp>
      <p:sp>
        <p:nvSpPr>
          <p:cNvPr id="261" name="Google Shape;261;p21"/>
          <p:cNvSpPr/>
          <p:nvPr/>
        </p:nvSpPr>
        <p:spPr>
          <a:xfrm>
            <a:off x="428625" y="1285875"/>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sp>
        <p:nvSpPr>
          <p:cNvPr id="263" name="Google Shape;263;p21"/>
          <p:cNvSpPr txBox="1"/>
          <p:nvPr/>
        </p:nvSpPr>
        <p:spPr>
          <a:xfrm>
            <a:off x="428626" y="2481002"/>
            <a:ext cx="3964781" cy="415498"/>
          </a:xfrm>
          <a:prstGeom prst="rect">
            <a:avLst/>
          </a:prstGeom>
          <a:noFill/>
          <a:ln>
            <a:noFill/>
          </a:ln>
        </p:spPr>
        <p:txBody>
          <a:bodyPr spcFirstLastPara="1" wrap="square" lIns="0" tIns="0" rIns="0" bIns="0" anchor="t" anchorCtr="0">
            <a:spAutoFit/>
          </a:bodyPr>
          <a:lstStyle/>
          <a:p>
            <a:r>
              <a:rPr lang="en-US" sz="900">
                <a:solidFill>
                  <a:srgbClr val="475569"/>
                </a:solidFill>
                <a:latin typeface="Urbanist"/>
                <a:ea typeface="Urbanist"/>
                <a:cs typeface="Urbanist"/>
                <a:sym typeface="Urbanist"/>
              </a:rPr>
              <a:t>Data travels from raw Excel input through the Parsing Module, is enriched by the Vector Store, processed by the LLM Engine, refined by User Input, predicted by the ML Ensemble, and finally exported.</a:t>
            </a:r>
            <a:endParaRPr sz="1350"/>
          </a:p>
        </p:txBody>
      </p:sp>
      <p:sp>
        <p:nvSpPr>
          <p:cNvPr id="264" name="Google Shape;264;p21"/>
          <p:cNvSpPr txBox="1"/>
          <p:nvPr/>
        </p:nvSpPr>
        <p:spPr>
          <a:xfrm>
            <a:off x="578644" y="3295390"/>
            <a:ext cx="822200" cy="276999"/>
          </a:xfrm>
          <a:prstGeom prst="rect">
            <a:avLst/>
          </a:prstGeom>
          <a:noFill/>
          <a:ln>
            <a:noFill/>
          </a:ln>
        </p:spPr>
        <p:txBody>
          <a:bodyPr spcFirstLastPara="1" wrap="square" lIns="0" tIns="0" rIns="0" bIns="0" anchor="t" anchorCtr="0">
            <a:spAutoFit/>
          </a:bodyPr>
          <a:lstStyle/>
          <a:p>
            <a:r>
              <a:rPr lang="en-US" sz="900" b="1">
                <a:solidFill>
                  <a:srgbClr val="000000"/>
                </a:solidFill>
                <a:latin typeface="Times New Roman"/>
                <a:ea typeface="Times New Roman"/>
                <a:cs typeface="Times New Roman"/>
                <a:sym typeface="Times New Roman"/>
              </a:rPr>
              <a:t>Key Dataclasses:</a:t>
            </a:r>
            <a:endParaRPr sz="1350"/>
          </a:p>
        </p:txBody>
      </p:sp>
      <p:sp>
        <p:nvSpPr>
          <p:cNvPr id="265" name="Google Shape;265;p21"/>
          <p:cNvSpPr txBox="1"/>
          <p:nvPr/>
        </p:nvSpPr>
        <p:spPr>
          <a:xfrm>
            <a:off x="835819" y="349541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66" name="Google Shape;266;p21"/>
          <p:cNvSpPr txBox="1"/>
          <p:nvPr/>
        </p:nvSpPr>
        <p:spPr>
          <a:xfrm>
            <a:off x="864394" y="3495415"/>
            <a:ext cx="337899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PRDocument</a:t>
            </a:r>
            <a:endParaRPr sz="1350"/>
          </a:p>
        </p:txBody>
      </p:sp>
      <p:sp>
        <p:nvSpPr>
          <p:cNvPr id="267" name="Google Shape;267;p21"/>
          <p:cNvSpPr txBox="1"/>
          <p:nvPr/>
        </p:nvSpPr>
        <p:spPr>
          <a:xfrm>
            <a:off x="835819" y="372401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68" name="Google Shape;268;p21"/>
          <p:cNvSpPr txBox="1"/>
          <p:nvPr/>
        </p:nvSpPr>
        <p:spPr>
          <a:xfrm>
            <a:off x="864394" y="3724015"/>
            <a:ext cx="337899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LLMAnalysis</a:t>
            </a:r>
            <a:endParaRPr sz="1350"/>
          </a:p>
        </p:txBody>
      </p:sp>
      <p:sp>
        <p:nvSpPr>
          <p:cNvPr id="269" name="Google Shape;269;p21"/>
          <p:cNvSpPr txBox="1"/>
          <p:nvPr/>
        </p:nvSpPr>
        <p:spPr>
          <a:xfrm>
            <a:off x="835819" y="395261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70" name="Google Shape;270;p21"/>
          <p:cNvSpPr txBox="1"/>
          <p:nvPr/>
        </p:nvSpPr>
        <p:spPr>
          <a:xfrm>
            <a:off x="864394" y="3952615"/>
            <a:ext cx="337899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FeatureVector</a:t>
            </a:r>
            <a:endParaRPr sz="1350"/>
          </a:p>
        </p:txBody>
      </p:sp>
      <p:sp>
        <p:nvSpPr>
          <p:cNvPr id="271" name="Google Shape;271;p21"/>
          <p:cNvSpPr txBox="1"/>
          <p:nvPr/>
        </p:nvSpPr>
        <p:spPr>
          <a:xfrm>
            <a:off x="835819" y="418121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72" name="Google Shape;272;p21"/>
          <p:cNvSpPr txBox="1"/>
          <p:nvPr/>
        </p:nvSpPr>
        <p:spPr>
          <a:xfrm>
            <a:off x="864394" y="4181215"/>
            <a:ext cx="337899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PredictionResult</a:t>
            </a:r>
            <a:endParaRPr sz="1350"/>
          </a:p>
        </p:txBody>
      </p:sp>
      <p:sp>
        <p:nvSpPr>
          <p:cNvPr id="273" name="Google Shape;273;p21"/>
          <p:cNvSpPr txBox="1"/>
          <p:nvPr/>
        </p:nvSpPr>
        <p:spPr>
          <a:xfrm>
            <a:off x="835819" y="4409814"/>
            <a:ext cx="28575" cy="173124"/>
          </a:xfrm>
          <a:prstGeom prst="rect">
            <a:avLst/>
          </a:prstGeom>
          <a:noFill/>
          <a:ln>
            <a:noFill/>
          </a:ln>
        </p:spPr>
        <p:txBody>
          <a:bodyPr spcFirstLastPara="1" wrap="square" lIns="0" tIns="0" rIns="0" bIns="0" anchor="t" anchorCtr="0">
            <a:spAutoFit/>
          </a:bodyPr>
          <a:lstStyle/>
          <a:p>
            <a:r>
              <a:rPr lang="en-US" sz="1125">
                <a:solidFill>
                  <a:srgbClr val="475569"/>
                </a:solidFill>
                <a:latin typeface="Urbanist"/>
                <a:ea typeface="Urbanist"/>
                <a:cs typeface="Urbanist"/>
                <a:sym typeface="Urbanist"/>
              </a:rPr>
              <a:t>•</a:t>
            </a:r>
            <a:endParaRPr sz="1350"/>
          </a:p>
        </p:txBody>
      </p:sp>
      <p:sp>
        <p:nvSpPr>
          <p:cNvPr id="274" name="Google Shape;274;p21"/>
          <p:cNvSpPr txBox="1"/>
          <p:nvPr/>
        </p:nvSpPr>
        <p:spPr>
          <a:xfrm>
            <a:off x="864394" y="4409815"/>
            <a:ext cx="3378994" cy="276999"/>
          </a:xfrm>
          <a:prstGeom prst="rect">
            <a:avLst/>
          </a:prstGeom>
          <a:noFill/>
          <a:ln>
            <a:noFill/>
          </a:ln>
        </p:spPr>
        <p:txBody>
          <a:bodyPr spcFirstLastPara="1" wrap="square" lIns="28575" tIns="0" rIns="0" bIns="0" anchor="t" anchorCtr="0">
            <a:spAutoFit/>
          </a:bodyPr>
          <a:lstStyle/>
          <a:p>
            <a:pPr>
              <a:lnSpc>
                <a:spcPct val="160000"/>
              </a:lnSpc>
            </a:pPr>
            <a:r>
              <a:rPr lang="en-US" sz="1125">
                <a:solidFill>
                  <a:srgbClr val="475569"/>
                </a:solidFill>
                <a:latin typeface="Urbanist"/>
                <a:ea typeface="Urbanist"/>
                <a:cs typeface="Urbanist"/>
                <a:sym typeface="Urbanist"/>
              </a:rPr>
              <a:t>ReportData</a:t>
            </a:r>
            <a:endParaRPr sz="1350"/>
          </a:p>
        </p:txBody>
      </p:sp>
      <p:pic>
        <p:nvPicPr>
          <p:cNvPr id="2" name="Picture 1">
            <a:extLst>
              <a:ext uri="{FF2B5EF4-FFF2-40B4-BE49-F238E27FC236}">
                <a16:creationId xmlns:a16="http://schemas.microsoft.com/office/drawing/2014/main" id="{9FA1A600-ECDB-F10B-6C53-6FECFE08B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EE9DC4AD-B491-4A5E-50C3-BBEA954E16B6}"/>
              </a:ext>
            </a:extLst>
          </p:cNvPr>
          <p:cNvPicPr>
            <a:picLocks noChangeAspect="1"/>
          </p:cNvPicPr>
          <p:nvPr/>
        </p:nvPicPr>
        <p:blipFill>
          <a:blip r:embed="rId6"/>
          <a:srcRect t="27623" b="29845"/>
          <a:stretch>
            <a:fillRect/>
          </a:stretch>
        </p:blipFill>
        <p:spPr>
          <a:xfrm>
            <a:off x="7686703" y="6086777"/>
            <a:ext cx="1198880" cy="5099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2" descr="image.png"/>
          <p:cNvPicPr preferRelativeResize="0"/>
          <p:nvPr/>
        </p:nvPicPr>
        <p:blipFill rotWithShape="1">
          <a:blip r:embed="rId3">
            <a:alphaModFix/>
          </a:blip>
          <a:srcRect/>
          <a:stretch/>
        </p:blipFill>
        <p:spPr>
          <a:xfrm>
            <a:off x="0" y="857250"/>
            <a:ext cx="9144000" cy="5143500"/>
          </a:xfrm>
          <a:prstGeom prst="rect">
            <a:avLst/>
          </a:prstGeom>
          <a:noFill/>
          <a:ln>
            <a:noFill/>
          </a:ln>
        </p:spPr>
      </p:pic>
      <p:pic>
        <p:nvPicPr>
          <p:cNvPr id="280" name="Google Shape;280;p22" descr="image.png"/>
          <p:cNvPicPr preferRelativeResize="0"/>
          <p:nvPr/>
        </p:nvPicPr>
        <p:blipFill rotWithShape="1">
          <a:blip r:embed="rId4">
            <a:alphaModFix/>
          </a:blip>
          <a:srcRect/>
          <a:stretch/>
        </p:blipFill>
        <p:spPr>
          <a:xfrm>
            <a:off x="428625" y="2691743"/>
            <a:ext cx="1910953" cy="2171700"/>
          </a:xfrm>
          <a:prstGeom prst="rect">
            <a:avLst/>
          </a:prstGeom>
          <a:noFill/>
          <a:ln>
            <a:noFill/>
          </a:ln>
        </p:spPr>
      </p:pic>
      <p:pic>
        <p:nvPicPr>
          <p:cNvPr id="281" name="Google Shape;281;p22" descr="image.png"/>
          <p:cNvPicPr preferRelativeResize="0"/>
          <p:nvPr/>
        </p:nvPicPr>
        <p:blipFill rotWithShape="1">
          <a:blip r:embed="rId5">
            <a:alphaModFix/>
          </a:blip>
          <a:srcRect/>
          <a:stretch/>
        </p:blipFill>
        <p:spPr>
          <a:xfrm>
            <a:off x="2553891" y="2691743"/>
            <a:ext cx="1910953" cy="2171700"/>
          </a:xfrm>
          <a:prstGeom prst="rect">
            <a:avLst/>
          </a:prstGeom>
          <a:noFill/>
          <a:ln>
            <a:noFill/>
          </a:ln>
        </p:spPr>
      </p:pic>
      <p:pic>
        <p:nvPicPr>
          <p:cNvPr id="282" name="Google Shape;282;p22" descr="image.png"/>
          <p:cNvPicPr preferRelativeResize="0"/>
          <p:nvPr/>
        </p:nvPicPr>
        <p:blipFill rotWithShape="1">
          <a:blip r:embed="rId4">
            <a:alphaModFix/>
          </a:blip>
          <a:srcRect/>
          <a:stretch/>
        </p:blipFill>
        <p:spPr>
          <a:xfrm>
            <a:off x="4679157" y="2691743"/>
            <a:ext cx="1910953" cy="2171700"/>
          </a:xfrm>
          <a:prstGeom prst="rect">
            <a:avLst/>
          </a:prstGeom>
          <a:noFill/>
          <a:ln>
            <a:noFill/>
          </a:ln>
        </p:spPr>
      </p:pic>
      <p:pic>
        <p:nvPicPr>
          <p:cNvPr id="283" name="Google Shape;283;p22" descr="image.png"/>
          <p:cNvPicPr preferRelativeResize="0"/>
          <p:nvPr/>
        </p:nvPicPr>
        <p:blipFill rotWithShape="1">
          <a:blip r:embed="rId5">
            <a:alphaModFix/>
          </a:blip>
          <a:srcRect/>
          <a:stretch/>
        </p:blipFill>
        <p:spPr>
          <a:xfrm>
            <a:off x="6804422" y="2691743"/>
            <a:ext cx="1910953" cy="2171700"/>
          </a:xfrm>
          <a:prstGeom prst="rect">
            <a:avLst/>
          </a:prstGeom>
          <a:noFill/>
          <a:ln>
            <a:noFill/>
          </a:ln>
        </p:spPr>
      </p:pic>
      <p:sp>
        <p:nvSpPr>
          <p:cNvPr id="284" name="Google Shape;284;p22"/>
          <p:cNvSpPr txBox="1"/>
          <p:nvPr/>
        </p:nvSpPr>
        <p:spPr>
          <a:xfrm>
            <a:off x="650081" y="3341824"/>
            <a:ext cx="1541442"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Core Logic</a:t>
            </a:r>
            <a:endParaRPr sz="1350"/>
          </a:p>
        </p:txBody>
      </p:sp>
      <p:sp>
        <p:nvSpPr>
          <p:cNvPr id="285" name="Google Shape;285;p22"/>
          <p:cNvSpPr txBox="1"/>
          <p:nvPr/>
        </p:nvSpPr>
        <p:spPr>
          <a:xfrm>
            <a:off x="650082" y="3784737"/>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Python 3.9+</a:t>
            </a:r>
            <a:endParaRPr sz="1350"/>
          </a:p>
        </p:txBody>
      </p:sp>
      <p:sp>
        <p:nvSpPr>
          <p:cNvPr id="286" name="Google Shape;286;p22"/>
          <p:cNvSpPr txBox="1"/>
          <p:nvPr/>
        </p:nvSpPr>
        <p:spPr>
          <a:xfrm>
            <a:off x="650082" y="4199074"/>
            <a:ext cx="1468040" cy="311752"/>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Pandas, NumPy, Scikit-Learn</a:t>
            </a:r>
            <a:endParaRPr sz="1350"/>
          </a:p>
        </p:txBody>
      </p:sp>
      <p:sp>
        <p:nvSpPr>
          <p:cNvPr id="287" name="Google Shape;287;p22"/>
          <p:cNvSpPr txBox="1"/>
          <p:nvPr/>
        </p:nvSpPr>
        <p:spPr>
          <a:xfrm>
            <a:off x="2775347" y="3341824"/>
            <a:ext cx="1541442"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AI Model</a:t>
            </a:r>
            <a:endParaRPr sz="1350"/>
          </a:p>
        </p:txBody>
      </p:sp>
      <p:sp>
        <p:nvSpPr>
          <p:cNvPr id="288" name="Google Shape;288;p22"/>
          <p:cNvSpPr txBox="1"/>
          <p:nvPr/>
        </p:nvSpPr>
        <p:spPr>
          <a:xfrm>
            <a:off x="2775347" y="3784737"/>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DeepSeek V3</a:t>
            </a:r>
            <a:endParaRPr sz="1350"/>
          </a:p>
        </p:txBody>
      </p:sp>
      <p:sp>
        <p:nvSpPr>
          <p:cNvPr id="289" name="Google Shape;289;p22"/>
          <p:cNvSpPr txBox="1"/>
          <p:nvPr/>
        </p:nvSpPr>
        <p:spPr>
          <a:xfrm>
            <a:off x="2775347" y="4199074"/>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via OpenRouter API</a:t>
            </a:r>
            <a:endParaRPr sz="1350"/>
          </a:p>
        </p:txBody>
      </p:sp>
      <p:sp>
        <p:nvSpPr>
          <p:cNvPr id="290" name="Google Shape;290;p22"/>
          <p:cNvSpPr txBox="1"/>
          <p:nvPr/>
        </p:nvSpPr>
        <p:spPr>
          <a:xfrm>
            <a:off x="4900613" y="3341824"/>
            <a:ext cx="1541442"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Vector DB</a:t>
            </a:r>
            <a:endParaRPr sz="1350"/>
          </a:p>
        </p:txBody>
      </p:sp>
      <p:sp>
        <p:nvSpPr>
          <p:cNvPr id="291" name="Google Shape;291;p22"/>
          <p:cNvSpPr txBox="1"/>
          <p:nvPr/>
        </p:nvSpPr>
        <p:spPr>
          <a:xfrm>
            <a:off x="4900613" y="3784737"/>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ChromaDB</a:t>
            </a:r>
            <a:endParaRPr sz="1350"/>
          </a:p>
        </p:txBody>
      </p:sp>
      <p:sp>
        <p:nvSpPr>
          <p:cNvPr id="292" name="Google Shape;292;p22"/>
          <p:cNvSpPr txBox="1"/>
          <p:nvPr/>
        </p:nvSpPr>
        <p:spPr>
          <a:xfrm>
            <a:off x="4900613" y="4199074"/>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Sentence Transformers</a:t>
            </a:r>
            <a:endParaRPr sz="1350"/>
          </a:p>
        </p:txBody>
      </p:sp>
      <p:sp>
        <p:nvSpPr>
          <p:cNvPr id="293" name="Google Shape;293;p22"/>
          <p:cNvSpPr txBox="1"/>
          <p:nvPr/>
        </p:nvSpPr>
        <p:spPr>
          <a:xfrm>
            <a:off x="7025878" y="3341824"/>
            <a:ext cx="1541442" cy="207749"/>
          </a:xfrm>
          <a:prstGeom prst="rect">
            <a:avLst/>
          </a:prstGeom>
          <a:noFill/>
          <a:ln>
            <a:noFill/>
          </a:ln>
        </p:spPr>
        <p:txBody>
          <a:bodyPr spcFirstLastPara="1" wrap="square" lIns="0" tIns="0" rIns="0" bIns="0" anchor="t" anchorCtr="0">
            <a:spAutoFit/>
          </a:bodyPr>
          <a:lstStyle/>
          <a:p>
            <a:r>
              <a:rPr lang="en-US" sz="1350" b="1">
                <a:solidFill>
                  <a:srgbClr val="1E293B"/>
                </a:solidFill>
                <a:latin typeface="Urbanist"/>
                <a:ea typeface="Urbanist"/>
                <a:cs typeface="Urbanist"/>
                <a:sym typeface="Urbanist"/>
              </a:rPr>
              <a:t>Frontend</a:t>
            </a:r>
            <a:endParaRPr sz="1350"/>
          </a:p>
        </p:txBody>
      </p:sp>
      <p:sp>
        <p:nvSpPr>
          <p:cNvPr id="294" name="Google Shape;294;p22"/>
          <p:cNvSpPr txBox="1"/>
          <p:nvPr/>
        </p:nvSpPr>
        <p:spPr>
          <a:xfrm>
            <a:off x="7025878" y="3784737"/>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Streamlit</a:t>
            </a:r>
            <a:endParaRPr sz="1350"/>
          </a:p>
        </p:txBody>
      </p:sp>
      <p:sp>
        <p:nvSpPr>
          <p:cNvPr id="295" name="Google Shape;295;p22"/>
          <p:cNvSpPr txBox="1"/>
          <p:nvPr/>
        </p:nvSpPr>
        <p:spPr>
          <a:xfrm>
            <a:off x="7025878" y="4199074"/>
            <a:ext cx="1468040" cy="155877"/>
          </a:xfrm>
          <a:prstGeom prst="rect">
            <a:avLst/>
          </a:prstGeom>
          <a:noFill/>
          <a:ln>
            <a:noFill/>
          </a:ln>
        </p:spPr>
        <p:txBody>
          <a:bodyPr spcFirstLastPara="1" wrap="square" lIns="0" tIns="0" rIns="0" bIns="0" anchor="t" anchorCtr="0">
            <a:spAutoFit/>
          </a:bodyPr>
          <a:lstStyle/>
          <a:p>
            <a:r>
              <a:rPr lang="en-US" sz="1013">
                <a:solidFill>
                  <a:srgbClr val="475569"/>
                </a:solidFill>
                <a:latin typeface="Urbanist"/>
                <a:ea typeface="Urbanist"/>
                <a:cs typeface="Urbanist"/>
                <a:sym typeface="Urbanist"/>
              </a:rPr>
              <a:t>Wizard Interface</a:t>
            </a:r>
            <a:endParaRPr sz="1350"/>
          </a:p>
        </p:txBody>
      </p:sp>
      <p:pic>
        <p:nvPicPr>
          <p:cNvPr id="296" name="Google Shape;296;p22" descr="image.png"/>
          <p:cNvPicPr preferRelativeResize="0"/>
          <p:nvPr/>
        </p:nvPicPr>
        <p:blipFill rotWithShape="1">
          <a:blip r:embed="rId6">
            <a:alphaModFix/>
          </a:blip>
          <a:srcRect/>
          <a:stretch/>
        </p:blipFill>
        <p:spPr>
          <a:xfrm>
            <a:off x="650081" y="2941774"/>
            <a:ext cx="200025" cy="228600"/>
          </a:xfrm>
          <a:prstGeom prst="rect">
            <a:avLst/>
          </a:prstGeom>
          <a:noFill/>
          <a:ln>
            <a:noFill/>
          </a:ln>
        </p:spPr>
      </p:pic>
      <p:pic>
        <p:nvPicPr>
          <p:cNvPr id="297" name="Google Shape;297;p22" descr="image.png"/>
          <p:cNvPicPr preferRelativeResize="0"/>
          <p:nvPr/>
        </p:nvPicPr>
        <p:blipFill rotWithShape="1">
          <a:blip r:embed="rId7">
            <a:alphaModFix/>
          </a:blip>
          <a:srcRect/>
          <a:stretch/>
        </p:blipFill>
        <p:spPr>
          <a:xfrm>
            <a:off x="2775347" y="2941774"/>
            <a:ext cx="228600" cy="228600"/>
          </a:xfrm>
          <a:prstGeom prst="rect">
            <a:avLst/>
          </a:prstGeom>
          <a:noFill/>
          <a:ln>
            <a:noFill/>
          </a:ln>
        </p:spPr>
      </p:pic>
      <p:pic>
        <p:nvPicPr>
          <p:cNvPr id="298" name="Google Shape;298;p22" descr="image.png"/>
          <p:cNvPicPr preferRelativeResize="0"/>
          <p:nvPr/>
        </p:nvPicPr>
        <p:blipFill rotWithShape="1">
          <a:blip r:embed="rId8">
            <a:alphaModFix/>
          </a:blip>
          <a:srcRect/>
          <a:stretch/>
        </p:blipFill>
        <p:spPr>
          <a:xfrm>
            <a:off x="4900613" y="2941774"/>
            <a:ext cx="200025" cy="228600"/>
          </a:xfrm>
          <a:prstGeom prst="rect">
            <a:avLst/>
          </a:prstGeom>
          <a:noFill/>
          <a:ln>
            <a:noFill/>
          </a:ln>
        </p:spPr>
      </p:pic>
      <p:pic>
        <p:nvPicPr>
          <p:cNvPr id="299" name="Google Shape;299;p22" descr="image.png"/>
          <p:cNvPicPr preferRelativeResize="0"/>
          <p:nvPr/>
        </p:nvPicPr>
        <p:blipFill rotWithShape="1">
          <a:blip r:embed="rId9">
            <a:alphaModFix/>
          </a:blip>
          <a:srcRect/>
          <a:stretch/>
        </p:blipFill>
        <p:spPr>
          <a:xfrm>
            <a:off x="7025878" y="2941774"/>
            <a:ext cx="257175" cy="228600"/>
          </a:xfrm>
          <a:prstGeom prst="rect">
            <a:avLst/>
          </a:prstGeom>
          <a:noFill/>
          <a:ln>
            <a:noFill/>
          </a:ln>
        </p:spPr>
      </p:pic>
      <p:sp>
        <p:nvSpPr>
          <p:cNvPr id="300" name="Google Shape;300;p22"/>
          <p:cNvSpPr txBox="1"/>
          <p:nvPr/>
        </p:nvSpPr>
        <p:spPr>
          <a:xfrm>
            <a:off x="571501" y="1143000"/>
            <a:ext cx="2817656" cy="498598"/>
          </a:xfrm>
          <a:prstGeom prst="rect">
            <a:avLst/>
          </a:prstGeom>
          <a:noFill/>
          <a:ln>
            <a:noFill/>
          </a:ln>
        </p:spPr>
        <p:txBody>
          <a:bodyPr spcFirstLastPara="1" wrap="square" lIns="0" tIns="0" rIns="0" bIns="0" anchor="t" anchorCtr="0">
            <a:spAutoFit/>
          </a:bodyPr>
          <a:lstStyle/>
          <a:p>
            <a:pPr>
              <a:lnSpc>
                <a:spcPct val="120000"/>
              </a:lnSpc>
            </a:pPr>
            <a:r>
              <a:rPr lang="en-US" sz="2700" b="1">
                <a:solidFill>
                  <a:srgbClr val="1E293B"/>
                </a:solidFill>
                <a:latin typeface="Urbanist"/>
                <a:ea typeface="Urbanist"/>
                <a:cs typeface="Urbanist"/>
                <a:sym typeface="Urbanist"/>
              </a:rPr>
              <a:t>Technology Stack</a:t>
            </a:r>
            <a:endParaRPr sz="1350"/>
          </a:p>
        </p:txBody>
      </p:sp>
      <p:sp>
        <p:nvSpPr>
          <p:cNvPr id="301" name="Google Shape;301;p22"/>
          <p:cNvSpPr/>
          <p:nvPr/>
        </p:nvSpPr>
        <p:spPr>
          <a:xfrm>
            <a:off x="428625" y="1143000"/>
            <a:ext cx="42863" cy="411435"/>
          </a:xfrm>
          <a:prstGeom prst="rect">
            <a:avLst/>
          </a:prstGeom>
          <a:solidFill>
            <a:srgbClr val="B2222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73EF496-CE94-D918-70B9-2E032AD7E3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blue logo&#10;&#10;AI-generated content may be incorrect.">
            <a:extLst>
              <a:ext uri="{FF2B5EF4-FFF2-40B4-BE49-F238E27FC236}">
                <a16:creationId xmlns:a16="http://schemas.microsoft.com/office/drawing/2014/main" id="{D606352E-2D67-0586-93A0-F757822B9F91}"/>
              </a:ext>
            </a:extLst>
          </p:cNvPr>
          <p:cNvPicPr>
            <a:picLocks noChangeAspect="1"/>
          </p:cNvPicPr>
          <p:nvPr/>
        </p:nvPicPr>
        <p:blipFill>
          <a:blip r:embed="rId11"/>
          <a:srcRect t="27623" b="29845"/>
          <a:stretch>
            <a:fillRect/>
          </a:stretch>
        </p:blipFill>
        <p:spPr>
          <a:xfrm>
            <a:off x="7686703" y="6086777"/>
            <a:ext cx="1198880" cy="509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chemeClr val="tx2"/>
                </a:solidFill>
              </a:rPr>
              <a:t>Project Objective</a:t>
            </a:r>
            <a:endParaRPr lang="en-US" b="1" dirty="0">
              <a:solidFill>
                <a:schemeClr val="tx2"/>
              </a:solidFill>
            </a:endParaRPr>
          </a:p>
        </p:txBody>
      </p:sp>
      <p:sp>
        <p:nvSpPr>
          <p:cNvPr id="3" name="Content Placeholder 2"/>
          <p:cNvSpPr>
            <a:spLocks noGrp="1"/>
          </p:cNvSpPr>
          <p:nvPr>
            <p:ph idx="1"/>
          </p:nvPr>
        </p:nvSpPr>
        <p:spPr>
          <a:xfrm>
            <a:off x="457199" y="1724628"/>
            <a:ext cx="8229600" cy="3355372"/>
          </a:xfrm>
        </p:spPr>
        <p:txBody>
          <a:bodyPr>
            <a:noAutofit/>
          </a:bodyPr>
          <a:lstStyle/>
          <a:p>
            <a:pPr marL="0" indent="0" algn="just">
              <a:buNone/>
            </a:pPr>
            <a:endParaRPr lang="en-US" sz="1800" dirty="0">
              <a:solidFill>
                <a:schemeClr val="tx2"/>
              </a:solidFill>
              <a:latin typeface="Arial" panose="020B0604020202020204" pitchFamily="34" charset="0"/>
              <a:cs typeface="Arial" panose="020B0604020202020204" pitchFamily="34" charset="0"/>
            </a:endParaRPr>
          </a:p>
          <a:p>
            <a:r>
              <a:rPr lang="en-GB" sz="2000" dirty="0">
                <a:solidFill>
                  <a:schemeClr val="tx2"/>
                </a:solidFill>
                <a:latin typeface="Arial" panose="020B0604020202020204" pitchFamily="34" charset="0"/>
                <a:cs typeface="Arial" panose="020B0604020202020204" pitchFamily="34" charset="0"/>
              </a:rPr>
              <a:t>Develop an AI-based tool for fast ballpark R&amp;D estimations</a:t>
            </a:r>
          </a:p>
          <a:p>
            <a:r>
              <a:rPr lang="en-GB" sz="2000" dirty="0">
                <a:solidFill>
                  <a:schemeClr val="tx2"/>
                </a:solidFill>
                <a:latin typeface="Arial" panose="020B0604020202020204" pitchFamily="34" charset="0"/>
                <a:cs typeface="Arial" panose="020B0604020202020204" pitchFamily="34" charset="0"/>
              </a:rPr>
              <a:t>Automatically extract key information from PR Excel files</a:t>
            </a:r>
          </a:p>
          <a:p>
            <a:r>
              <a:rPr lang="en-GB" sz="2000" dirty="0">
                <a:solidFill>
                  <a:schemeClr val="tx2"/>
                </a:solidFill>
                <a:latin typeface="Arial" panose="020B0604020202020204" pitchFamily="34" charset="0"/>
                <a:cs typeface="Arial" panose="020B0604020202020204" pitchFamily="34" charset="0"/>
              </a:rPr>
              <a:t>Use historical PR–Offer pairs as training data</a:t>
            </a:r>
          </a:p>
          <a:p>
            <a:r>
              <a:rPr lang="en-GB" sz="2000" dirty="0">
                <a:solidFill>
                  <a:schemeClr val="tx2"/>
                </a:solidFill>
                <a:latin typeface="Arial" panose="020B0604020202020204" pitchFamily="34" charset="0"/>
                <a:cs typeface="Arial" panose="020B0604020202020204" pitchFamily="34" charset="0"/>
              </a:rPr>
              <a:t>Predict </a:t>
            </a:r>
            <a:r>
              <a:rPr lang="en-GB" sz="2000" b="1" dirty="0">
                <a:solidFill>
                  <a:schemeClr val="tx2"/>
                </a:solidFill>
                <a:latin typeface="Arial" panose="020B0604020202020204" pitchFamily="34" charset="0"/>
                <a:cs typeface="Arial" panose="020B0604020202020204" pitchFamily="34" charset="0"/>
              </a:rPr>
              <a:t>function-level</a:t>
            </a:r>
            <a:r>
              <a:rPr lang="en-GB" sz="2000" dirty="0">
                <a:solidFill>
                  <a:schemeClr val="tx2"/>
                </a:solidFill>
                <a:latin typeface="Arial" panose="020B0604020202020204" pitchFamily="34" charset="0"/>
                <a:cs typeface="Arial" panose="020B0604020202020204" pitchFamily="34" charset="0"/>
              </a:rPr>
              <a:t> R&amp;D effort breakdown</a:t>
            </a:r>
          </a:p>
          <a:p>
            <a:r>
              <a:rPr lang="en-GB" sz="2000" dirty="0">
                <a:solidFill>
                  <a:schemeClr val="tx2"/>
                </a:solidFill>
                <a:latin typeface="Arial" panose="020B0604020202020204" pitchFamily="34" charset="0"/>
                <a:cs typeface="Arial" panose="020B0604020202020204" pitchFamily="34" charset="0"/>
              </a:rPr>
              <a:t>Allow Customer Managers and Function Owners to refine results</a:t>
            </a:r>
          </a:p>
          <a:p>
            <a:pPr marL="342900" lvl="1" indent="-342900" algn="just">
              <a:buFont typeface="Arial"/>
              <a:buChar char="•"/>
              <a:defRPr sz="2000"/>
            </a:pPr>
            <a:endParaRPr lang="en-GB" sz="1800" dirty="0">
              <a:solidFill>
                <a:schemeClr val="tx2"/>
              </a:solidFill>
              <a:latin typeface="Arial" panose="020B0604020202020204" pitchFamily="34" charset="0"/>
              <a:cs typeface="Arial" panose="020B0604020202020204" pitchFamily="34" charset="0"/>
            </a:endParaRPr>
          </a:p>
        </p:txBody>
      </p:sp>
      <p:pic>
        <p:nvPicPr>
          <p:cNvPr id="4" name="Picture 5">
            <a:extLst>
              <a:ext uri="{FF2B5EF4-FFF2-40B4-BE49-F238E27FC236}">
                <a16:creationId xmlns:a16="http://schemas.microsoft.com/office/drawing/2014/main" id="{E67B5858-F9B8-5897-0868-3CA180E7F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blue logo&#10;&#10;AI-generated content may be incorrect.">
            <a:extLst>
              <a:ext uri="{FF2B5EF4-FFF2-40B4-BE49-F238E27FC236}">
                <a16:creationId xmlns:a16="http://schemas.microsoft.com/office/drawing/2014/main" id="{1F46CE88-D5F6-C028-A143-12C99D137BFC}"/>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403D5-3AD3-C8C1-7497-24CFCE7CD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2E6A3-B53C-3D08-C002-FE9DBEE3D81F}"/>
              </a:ext>
            </a:extLst>
          </p:cNvPr>
          <p:cNvSpPr>
            <a:spLocks noGrp="1"/>
          </p:cNvSpPr>
          <p:nvPr>
            <p:ph type="title"/>
          </p:nvPr>
        </p:nvSpPr>
        <p:spPr>
          <a:xfrm>
            <a:off x="357808" y="311505"/>
            <a:ext cx="8229600" cy="1143000"/>
          </a:xfrm>
        </p:spPr>
        <p:txBody>
          <a:bodyPr/>
          <a:lstStyle/>
          <a:p>
            <a:r>
              <a:rPr lang="en-GB" b="1" dirty="0">
                <a:solidFill>
                  <a:schemeClr val="tx2"/>
                </a:solidFill>
                <a:latin typeface="Arial" panose="020B0604020202020204" pitchFamily="34" charset="0"/>
                <a:cs typeface="Arial" panose="020B0604020202020204" pitchFamily="34" charset="0"/>
              </a:rPr>
              <a:t>What’s Next?</a:t>
            </a:r>
          </a:p>
        </p:txBody>
      </p:sp>
      <p:sp>
        <p:nvSpPr>
          <p:cNvPr id="3" name="Content Placeholder 2">
            <a:extLst>
              <a:ext uri="{FF2B5EF4-FFF2-40B4-BE49-F238E27FC236}">
                <a16:creationId xmlns:a16="http://schemas.microsoft.com/office/drawing/2014/main" id="{4FF1940C-D554-5A33-2E69-B2BE67F7F71D}"/>
              </a:ext>
            </a:extLst>
          </p:cNvPr>
          <p:cNvSpPr>
            <a:spLocks noGrp="1"/>
          </p:cNvSpPr>
          <p:nvPr>
            <p:ph idx="1"/>
          </p:nvPr>
        </p:nvSpPr>
        <p:spPr>
          <a:xfrm>
            <a:off x="258417" y="1755530"/>
            <a:ext cx="8428383" cy="3346940"/>
          </a:xfrm>
        </p:spPr>
        <p:txBody>
          <a:bodyPr>
            <a:noAutofit/>
          </a:bodyPr>
          <a:lstStyle/>
          <a:p>
            <a:r>
              <a:rPr lang="en-GB" sz="1600" dirty="0">
                <a:solidFill>
                  <a:schemeClr val="tx2"/>
                </a:solidFill>
                <a:latin typeface="Arial" panose="020B0604020202020204" pitchFamily="34" charset="0"/>
                <a:cs typeface="Arial" panose="020B0604020202020204" pitchFamily="34" charset="0"/>
              </a:rPr>
              <a:t>Collect more data and analyse this. </a:t>
            </a:r>
          </a:p>
          <a:p>
            <a:r>
              <a:rPr lang="en-GB" sz="1600" dirty="0">
                <a:solidFill>
                  <a:schemeClr val="tx2"/>
                </a:solidFill>
                <a:latin typeface="Arial" panose="020B0604020202020204" pitchFamily="34" charset="0"/>
                <a:cs typeface="Arial" panose="020B0604020202020204" pitchFamily="34" charset="0"/>
              </a:rPr>
              <a:t>Finalize the features.</a:t>
            </a:r>
          </a:p>
          <a:p>
            <a:r>
              <a:rPr lang="en-GB" sz="1600" dirty="0">
                <a:solidFill>
                  <a:schemeClr val="tx2"/>
                </a:solidFill>
                <a:latin typeface="Arial" panose="020B0604020202020204" pitchFamily="34" charset="0"/>
                <a:cs typeface="Arial" panose="020B0604020202020204" pitchFamily="34" charset="0"/>
              </a:rPr>
              <a:t>Test extraction accuracy</a:t>
            </a:r>
          </a:p>
          <a:p>
            <a:r>
              <a:rPr lang="en-GB" sz="1600" dirty="0">
                <a:solidFill>
                  <a:schemeClr val="tx2"/>
                </a:solidFill>
                <a:latin typeface="Arial" panose="020B0604020202020204" pitchFamily="34" charset="0"/>
                <a:cs typeface="Arial" panose="020B0604020202020204" pitchFamily="34" charset="0"/>
              </a:rPr>
              <a:t>Create first version of synthetic data</a:t>
            </a:r>
          </a:p>
          <a:p>
            <a:r>
              <a:rPr lang="en-GB" sz="1600" dirty="0">
                <a:solidFill>
                  <a:schemeClr val="tx2"/>
                </a:solidFill>
                <a:latin typeface="Arial" panose="020B0604020202020204" pitchFamily="34" charset="0"/>
                <a:cs typeface="Arial" panose="020B0604020202020204" pitchFamily="34" charset="0"/>
              </a:rPr>
              <a:t>Train baseline ML models</a:t>
            </a:r>
          </a:p>
          <a:p>
            <a:r>
              <a:rPr lang="en-GB" sz="1600" dirty="0">
                <a:solidFill>
                  <a:schemeClr val="tx2"/>
                </a:solidFill>
                <a:latin typeface="Arial" panose="020B0604020202020204" pitchFamily="34" charset="0"/>
                <a:cs typeface="Arial" panose="020B0604020202020204" pitchFamily="34" charset="0"/>
              </a:rPr>
              <a:t>Prepare internal demo for IVECO manager</a:t>
            </a:r>
          </a:p>
          <a:p>
            <a:endParaRPr lang="en-GB" sz="160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A65F6E7-F95A-D249-4EE7-8EA884B29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EAAFBAC3-CDB3-A549-698C-971092740650}"/>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2120564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B085B-F624-72F2-03E5-266666728546}"/>
              </a:ext>
            </a:extLst>
          </p:cNvPr>
          <p:cNvSpPr>
            <a:spLocks noGrp="1"/>
          </p:cNvSpPr>
          <p:nvPr>
            <p:ph type="title"/>
          </p:nvPr>
        </p:nvSpPr>
        <p:spPr/>
        <p:txBody>
          <a:bodyPr/>
          <a:lstStyle/>
          <a:p>
            <a:endParaRPr lang="en-US"/>
          </a:p>
        </p:txBody>
      </p:sp>
      <p:grpSp>
        <p:nvGrpSpPr>
          <p:cNvPr id="7" name="object 2">
            <a:extLst>
              <a:ext uri="{FF2B5EF4-FFF2-40B4-BE49-F238E27FC236}">
                <a16:creationId xmlns:a16="http://schemas.microsoft.com/office/drawing/2014/main" id="{0BC7D394-1ACF-9328-69EE-7E3067A01925}"/>
              </a:ext>
            </a:extLst>
          </p:cNvPr>
          <p:cNvGrpSpPr/>
          <p:nvPr/>
        </p:nvGrpSpPr>
        <p:grpSpPr>
          <a:xfrm>
            <a:off x="0" y="0"/>
            <a:ext cx="9144000" cy="6858000"/>
            <a:chOff x="0" y="0"/>
            <a:chExt cx="9144000" cy="5143500"/>
          </a:xfrm>
        </p:grpSpPr>
        <p:pic>
          <p:nvPicPr>
            <p:cNvPr id="8" name="object 3">
              <a:extLst>
                <a:ext uri="{FF2B5EF4-FFF2-40B4-BE49-F238E27FC236}">
                  <a16:creationId xmlns:a16="http://schemas.microsoft.com/office/drawing/2014/main" id="{28305400-44A8-134B-EB67-3DF29798FB41}"/>
                </a:ext>
              </a:extLst>
            </p:cNvPr>
            <p:cNvPicPr/>
            <p:nvPr/>
          </p:nvPicPr>
          <p:blipFill>
            <a:blip r:embed="rId2" cstate="print"/>
            <a:stretch>
              <a:fillRect/>
            </a:stretch>
          </p:blipFill>
          <p:spPr>
            <a:xfrm>
              <a:off x="0" y="0"/>
              <a:ext cx="9144000" cy="5143500"/>
            </a:xfrm>
            <a:prstGeom prst="rect">
              <a:avLst/>
            </a:prstGeom>
          </p:spPr>
        </p:pic>
        <p:pic>
          <p:nvPicPr>
            <p:cNvPr id="9" name="object 4">
              <a:extLst>
                <a:ext uri="{FF2B5EF4-FFF2-40B4-BE49-F238E27FC236}">
                  <a16:creationId xmlns:a16="http://schemas.microsoft.com/office/drawing/2014/main" id="{8D3A08D4-2146-0AAA-875B-E7861BE0CB44}"/>
                </a:ext>
              </a:extLst>
            </p:cNvPr>
            <p:cNvPicPr/>
            <p:nvPr/>
          </p:nvPicPr>
          <p:blipFill>
            <a:blip r:embed="rId3" cstate="print"/>
            <a:stretch>
              <a:fillRect/>
            </a:stretch>
          </p:blipFill>
          <p:spPr>
            <a:xfrm>
              <a:off x="6154813" y="4229813"/>
              <a:ext cx="2647390" cy="567535"/>
            </a:xfrm>
            <a:prstGeom prst="rect">
              <a:avLst/>
            </a:prstGeom>
          </p:spPr>
        </p:pic>
      </p:grpSp>
      <p:sp>
        <p:nvSpPr>
          <p:cNvPr id="10" name="object 5">
            <a:extLst>
              <a:ext uri="{FF2B5EF4-FFF2-40B4-BE49-F238E27FC236}">
                <a16:creationId xmlns:a16="http://schemas.microsoft.com/office/drawing/2014/main" id="{A0E84EFD-78C0-3BED-8157-EA26C939D001}"/>
              </a:ext>
            </a:extLst>
          </p:cNvPr>
          <p:cNvSpPr txBox="1">
            <a:spLocks/>
          </p:cNvSpPr>
          <p:nvPr/>
        </p:nvSpPr>
        <p:spPr>
          <a:xfrm>
            <a:off x="5303852" y="3010587"/>
            <a:ext cx="3498351" cy="751488"/>
          </a:xfrm>
          <a:prstGeom prst="rect">
            <a:avLst/>
          </a:prstGeom>
        </p:spPr>
        <p:txBody>
          <a:bodyPr vert="horz" wrap="square" lIns="0" tIns="12700"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en-US" sz="4800" spc="-280" dirty="0">
                <a:solidFill>
                  <a:srgbClr val="FFFFFF"/>
                </a:solidFill>
                <a:latin typeface="Arial" panose="020B0604020202020204" pitchFamily="34" charset="0"/>
                <a:cs typeface="Arial" panose="020B0604020202020204" pitchFamily="34" charset="0"/>
              </a:rPr>
              <a:t>THANK</a:t>
            </a:r>
            <a:r>
              <a:rPr lang="en-US" sz="4800" spc="-365" dirty="0">
                <a:solidFill>
                  <a:srgbClr val="FFFFFF"/>
                </a:solidFill>
                <a:latin typeface="Arial" panose="020B0604020202020204" pitchFamily="34" charset="0"/>
                <a:cs typeface="Arial" panose="020B0604020202020204" pitchFamily="34" charset="0"/>
              </a:rPr>
              <a:t> </a:t>
            </a:r>
            <a:r>
              <a:rPr lang="en-US" sz="4800" spc="-175" dirty="0">
                <a:solidFill>
                  <a:srgbClr val="FFFFFF"/>
                </a:solidFill>
                <a:latin typeface="Arial" panose="020B0604020202020204" pitchFamily="34" charset="0"/>
                <a:cs typeface="Arial" panose="020B0604020202020204" pitchFamily="34" charset="0"/>
              </a:rPr>
              <a:t>YOU</a:t>
            </a:r>
            <a:endParaRPr lang="en-US" sz="4800"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8" y="311505"/>
            <a:ext cx="8229600" cy="1143000"/>
          </a:xfrm>
        </p:spPr>
        <p:txBody>
          <a:bodyPr/>
          <a:lstStyle/>
          <a:p>
            <a:r>
              <a:rPr lang="en-US" b="1" dirty="0">
                <a:solidFill>
                  <a:schemeClr val="tx2"/>
                </a:solidFill>
                <a:latin typeface="Arial" panose="020B0604020202020204" pitchFamily="34" charset="0"/>
                <a:cs typeface="Arial" panose="020B0604020202020204" pitchFamily="34" charset="0"/>
              </a:rPr>
              <a:t>Value Proposition</a:t>
            </a:r>
            <a:endParaRPr b="1"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8417" y="1755530"/>
            <a:ext cx="8428383" cy="3346940"/>
          </a:xfrm>
        </p:spPr>
        <p:txBody>
          <a:bodyPr>
            <a:noAutofit/>
          </a:bodyPr>
          <a:lstStyle/>
          <a:p>
            <a:r>
              <a:rPr lang="en-US" sz="1600" b="1" dirty="0">
                <a:solidFill>
                  <a:schemeClr val="tx2"/>
                </a:solidFill>
                <a:latin typeface="Arial" panose="020B0604020202020204" pitchFamily="34" charset="0"/>
                <a:cs typeface="Arial" panose="020B0604020202020204" pitchFamily="34" charset="0"/>
              </a:rPr>
              <a:t>For the Customer Manager:</a:t>
            </a:r>
            <a:endParaRPr lang="en-US" sz="1600" dirty="0">
              <a:solidFill>
                <a:schemeClr val="tx2"/>
              </a:solidFill>
              <a:latin typeface="Arial" panose="020B0604020202020204" pitchFamily="34" charset="0"/>
              <a:cs typeface="Arial" panose="020B0604020202020204" pitchFamily="34" charset="0"/>
            </a:endParaRPr>
          </a:p>
          <a:p>
            <a:pPr lvl="1"/>
            <a:r>
              <a:rPr lang="en-US" sz="1600" b="1" dirty="0">
                <a:solidFill>
                  <a:schemeClr val="tx2"/>
                </a:solidFill>
                <a:latin typeface="Arial" panose="020B0604020202020204" pitchFamily="34" charset="0"/>
                <a:cs typeface="Arial" panose="020B0604020202020204" pitchFamily="34" charset="0"/>
              </a:rPr>
              <a:t>Speed:</a:t>
            </a:r>
            <a:r>
              <a:rPr lang="en-US" sz="1600" dirty="0">
                <a:solidFill>
                  <a:schemeClr val="tx2"/>
                </a:solidFill>
                <a:latin typeface="Arial" panose="020B0604020202020204" pitchFamily="34" charset="0"/>
                <a:cs typeface="Arial" panose="020B0604020202020204" pitchFamily="34" charset="0"/>
              </a:rPr>
              <a:t> Instant preliminary estimations replace days of manual analysis.</a:t>
            </a:r>
          </a:p>
          <a:p>
            <a:pPr lvl="1"/>
            <a:r>
              <a:rPr lang="en-US" sz="1600" b="1" dirty="0">
                <a:solidFill>
                  <a:schemeClr val="tx2"/>
                </a:solidFill>
                <a:latin typeface="Arial" panose="020B0604020202020204" pitchFamily="34" charset="0"/>
                <a:cs typeface="Arial" panose="020B0604020202020204" pitchFamily="34" charset="0"/>
              </a:rPr>
              <a:t>Accuracy:</a:t>
            </a:r>
            <a:r>
              <a:rPr lang="en-US" sz="1600" dirty="0">
                <a:solidFill>
                  <a:schemeClr val="tx2"/>
                </a:solidFill>
                <a:latin typeface="Arial" panose="020B0604020202020204" pitchFamily="34" charset="0"/>
                <a:cs typeface="Arial" panose="020B0604020202020204" pitchFamily="34" charset="0"/>
              </a:rPr>
              <a:t> Data-driven predictions improve consistency across all quotations.</a:t>
            </a:r>
          </a:p>
          <a:p>
            <a:pPr lvl="1"/>
            <a:r>
              <a:rPr lang="en-US" sz="1600" b="1" dirty="0">
                <a:solidFill>
                  <a:schemeClr val="tx2"/>
                </a:solidFill>
                <a:latin typeface="Arial" panose="020B0604020202020204" pitchFamily="34" charset="0"/>
                <a:cs typeface="Arial" panose="020B0604020202020204" pitchFamily="34" charset="0"/>
              </a:rPr>
              <a:t>Efficiency:</a:t>
            </a:r>
            <a:r>
              <a:rPr lang="en-US" sz="1600" dirty="0">
                <a:solidFill>
                  <a:schemeClr val="tx2"/>
                </a:solidFill>
                <a:latin typeface="Arial" panose="020B0604020202020204" pitchFamily="34" charset="0"/>
                <a:cs typeface="Arial" panose="020B0604020202020204" pitchFamily="34" charset="0"/>
              </a:rPr>
              <a:t> Drastic reduction in manual workload, allowing focus on high-value tasks</a:t>
            </a:r>
            <a:endParaRPr lang="ru-RU" sz="1600" dirty="0">
              <a:solidFill>
                <a:schemeClr val="tx2"/>
              </a:solidFill>
              <a:latin typeface="Arial" panose="020B0604020202020204" pitchFamily="34" charset="0"/>
              <a:cs typeface="Arial" panose="020B0604020202020204" pitchFamily="34" charset="0"/>
            </a:endParaRPr>
          </a:p>
          <a:p>
            <a:pPr lvl="1"/>
            <a:endParaRPr lang="ru-RU" sz="1600" dirty="0">
              <a:solidFill>
                <a:schemeClr val="tx2"/>
              </a:solidFill>
              <a:latin typeface="Arial" panose="020B0604020202020204" pitchFamily="34" charset="0"/>
              <a:cs typeface="Arial" panose="020B0604020202020204" pitchFamily="34" charset="0"/>
            </a:endParaRPr>
          </a:p>
          <a:p>
            <a:pPr lvl="1"/>
            <a:endParaRPr lang="en-US" sz="1600" dirty="0">
              <a:solidFill>
                <a:schemeClr val="tx2"/>
              </a:solidFill>
              <a:latin typeface="Arial" panose="020B0604020202020204" pitchFamily="34" charset="0"/>
              <a:cs typeface="Arial" panose="020B0604020202020204" pitchFamily="34" charset="0"/>
            </a:endParaRPr>
          </a:p>
          <a:p>
            <a:r>
              <a:rPr lang="en-US" sz="1600" b="1" dirty="0">
                <a:solidFill>
                  <a:schemeClr val="tx2"/>
                </a:solidFill>
                <a:latin typeface="Arial" panose="020B0604020202020204" pitchFamily="34" charset="0"/>
                <a:cs typeface="Arial" panose="020B0604020202020204" pitchFamily="34" charset="0"/>
              </a:rPr>
              <a:t>For the Business:</a:t>
            </a:r>
            <a:endParaRPr lang="en-US" sz="1600" dirty="0">
              <a:solidFill>
                <a:schemeClr val="tx2"/>
              </a:solidFill>
              <a:latin typeface="Arial" panose="020B0604020202020204" pitchFamily="34" charset="0"/>
              <a:cs typeface="Arial" panose="020B0604020202020204" pitchFamily="34" charset="0"/>
            </a:endParaRPr>
          </a:p>
          <a:p>
            <a:pPr lvl="1"/>
            <a:r>
              <a:rPr lang="en-US" sz="1600" b="1" dirty="0">
                <a:solidFill>
                  <a:schemeClr val="tx2"/>
                </a:solidFill>
                <a:latin typeface="Arial" panose="020B0604020202020204" pitchFamily="34" charset="0"/>
                <a:cs typeface="Arial" panose="020B0604020202020204" pitchFamily="34" charset="0"/>
              </a:rPr>
              <a:t>Agility:</a:t>
            </a:r>
            <a:r>
              <a:rPr lang="en-US" sz="1600" dirty="0">
                <a:solidFill>
                  <a:schemeClr val="tx2"/>
                </a:solidFill>
                <a:latin typeface="Arial" panose="020B0604020202020204" pitchFamily="34" charset="0"/>
                <a:cs typeface="Arial" panose="020B0604020202020204" pitchFamily="34" charset="0"/>
              </a:rPr>
              <a:t> Faster "Go/No-Go" decisions accelerate the sales cycle.</a:t>
            </a:r>
          </a:p>
          <a:p>
            <a:pPr lvl="1"/>
            <a:r>
              <a:rPr lang="en-US" sz="1600" b="1" dirty="0">
                <a:solidFill>
                  <a:schemeClr val="tx2"/>
                </a:solidFill>
                <a:latin typeface="Arial" panose="020B0604020202020204" pitchFamily="34" charset="0"/>
                <a:cs typeface="Arial" panose="020B0604020202020204" pitchFamily="34" charset="0"/>
              </a:rPr>
              <a:t>Standardization:</a:t>
            </a:r>
            <a:r>
              <a:rPr lang="en-US" sz="1600" dirty="0">
                <a:solidFill>
                  <a:schemeClr val="tx2"/>
                </a:solidFill>
                <a:latin typeface="Arial" panose="020B0604020202020204" pitchFamily="34" charset="0"/>
                <a:cs typeface="Arial" panose="020B0604020202020204" pitchFamily="34" charset="0"/>
              </a:rPr>
              <a:t> A unified process across all functions and departments</a:t>
            </a:r>
          </a:p>
          <a:p>
            <a:endParaRPr lang="en-US" sz="1600" dirty="0">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92A0C47-61C4-63F9-2FEC-698FCA046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A582C88D-F3DB-5EB1-13C4-868967C38EAD}"/>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77580-A4CC-073C-A3E0-D45C332B9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C799E-3982-BEF9-2F4B-0A541044E8A8}"/>
              </a:ext>
            </a:extLst>
          </p:cNvPr>
          <p:cNvSpPr>
            <a:spLocks noGrp="1"/>
          </p:cNvSpPr>
          <p:nvPr>
            <p:ph type="title"/>
          </p:nvPr>
        </p:nvSpPr>
        <p:spPr/>
        <p:txBody>
          <a:bodyPr>
            <a:normAutofit fontScale="90000"/>
          </a:bodyPr>
          <a:lstStyle/>
          <a:p>
            <a:r>
              <a:rPr lang="en-US" b="1" dirty="0">
                <a:solidFill>
                  <a:schemeClr val="tx2"/>
                </a:solidFill>
                <a:latin typeface="Arial" panose="020B0604020202020204" pitchFamily="34" charset="0"/>
                <a:cs typeface="Arial" panose="020B0604020202020204" pitchFamily="34" charset="0"/>
              </a:rPr>
              <a:t>Sustainable Development Goal</a:t>
            </a:r>
            <a:endParaRPr b="1" dirty="0">
              <a:solidFill>
                <a:schemeClr val="tx2"/>
              </a:solidFill>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F934F614-21CD-37C7-2008-114C61CC0554}"/>
              </a:ext>
            </a:extLst>
          </p:cNvPr>
          <p:cNvSpPr>
            <a:spLocks noChangeArrowheads="1"/>
          </p:cNvSpPr>
          <p:nvPr/>
        </p:nvSpPr>
        <p:spPr bwMode="auto">
          <a:xfrm>
            <a:off x="655984" y="1782395"/>
            <a:ext cx="420049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Arial" panose="020B0604020202020204" pitchFamily="34" charset="0"/>
              </a:rPr>
              <a:t>SDG 9: Industry, Innovation and Infrastructure</a:t>
            </a:r>
            <a:endParaRPr kumimoji="0" lang="en-US" altLang="en-US" sz="1600" b="0" i="0" u="none" strike="noStrike" cap="none" normalizeH="0" baseline="0" dirty="0">
              <a:ln>
                <a:noFill/>
              </a:ln>
              <a:solidFill>
                <a:schemeClr val="tx2"/>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sz="1600" b="0" i="1" u="none" strike="noStrike" cap="none" normalizeH="0" baseline="0" dirty="0">
                <a:ln>
                  <a:noFill/>
                </a:ln>
                <a:solidFill>
                  <a:schemeClr val="tx2"/>
                </a:solidFill>
                <a:effectLst/>
                <a:latin typeface="Arial" panose="020B0604020202020204" pitchFamily="34" charset="0"/>
              </a:rPr>
              <a:t>Enhancing industrial capability through digitalization and AI-driven automation.</a:t>
            </a:r>
          </a:p>
          <a:p>
            <a:pPr lvl="1" defTabSz="914400" eaLnBrk="0" fontAlgn="base" hangingPunct="0">
              <a:spcBef>
                <a:spcPct val="0"/>
              </a:spcBef>
              <a:spcAft>
                <a:spcPct val="0"/>
              </a:spcAft>
            </a:pPr>
            <a:endParaRPr kumimoji="0" lang="en-US" altLang="en-US" sz="16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2"/>
                </a:solidFill>
                <a:effectLst/>
                <a:latin typeface="Arial" panose="020B0604020202020204" pitchFamily="34" charset="0"/>
              </a:rPr>
              <a:t>SDG 12: Responsible Consumption and Production</a:t>
            </a:r>
            <a:endParaRPr kumimoji="0" lang="en-US" altLang="en-US" sz="1600" b="0" i="0" u="none" strike="noStrike" cap="none" normalizeH="0" baseline="0" dirty="0">
              <a:ln>
                <a:noFill/>
              </a:ln>
              <a:solidFill>
                <a:schemeClr val="tx2"/>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sz="1600" b="0" i="1" u="none" strike="noStrike" cap="none" normalizeH="0" baseline="0" dirty="0">
                <a:ln>
                  <a:noFill/>
                </a:ln>
                <a:solidFill>
                  <a:schemeClr val="tx2"/>
                </a:solidFill>
                <a:effectLst/>
                <a:latin typeface="Arial" panose="020B0604020202020204" pitchFamily="34" charset="0"/>
              </a:rPr>
              <a:t>Reducing "Engineering Waste" by minimizing duplicated efforts and optimizing resource planning</a:t>
            </a:r>
            <a:endParaRPr kumimoji="0" lang="en-US" altLang="en-US" sz="16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2"/>
              </a:solidFill>
              <a:effectLst/>
              <a:latin typeface="Arial" panose="020B0604020202020204" pitchFamily="34" charset="0"/>
            </a:endParaRPr>
          </a:p>
        </p:txBody>
      </p:sp>
      <p:pic>
        <p:nvPicPr>
          <p:cNvPr id="6" name="Picture 5">
            <a:extLst>
              <a:ext uri="{FF2B5EF4-FFF2-40B4-BE49-F238E27FC236}">
                <a16:creationId xmlns:a16="http://schemas.microsoft.com/office/drawing/2014/main" id="{2E092DB4-30EE-F472-AE6D-07A289D94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E3F60B17-D2AF-3D57-D3C5-B26D271F88EA}"/>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pic>
        <p:nvPicPr>
          <p:cNvPr id="9" name="Picture 8" descr="A logo on an orange background&#10;&#10;AI-generated content may be incorrect.">
            <a:extLst>
              <a:ext uri="{FF2B5EF4-FFF2-40B4-BE49-F238E27FC236}">
                <a16:creationId xmlns:a16="http://schemas.microsoft.com/office/drawing/2014/main" id="{E662FF50-11B5-89CA-85D1-4B365463E3D6}"/>
              </a:ext>
            </a:extLst>
          </p:cNvPr>
          <p:cNvPicPr>
            <a:picLocks noChangeAspect="1"/>
          </p:cNvPicPr>
          <p:nvPr/>
        </p:nvPicPr>
        <p:blipFill>
          <a:blip r:embed="rId4"/>
          <a:stretch>
            <a:fillRect/>
          </a:stretch>
        </p:blipFill>
        <p:spPr>
          <a:xfrm>
            <a:off x="6108957" y="1921255"/>
            <a:ext cx="1325366" cy="1325366"/>
          </a:xfrm>
          <a:prstGeom prst="rect">
            <a:avLst/>
          </a:prstGeom>
        </p:spPr>
      </p:pic>
      <p:pic>
        <p:nvPicPr>
          <p:cNvPr id="12" name="Picture 11" descr="A yellow sign with white text&#10;&#10;AI-generated content may be incorrect.">
            <a:extLst>
              <a:ext uri="{FF2B5EF4-FFF2-40B4-BE49-F238E27FC236}">
                <a16:creationId xmlns:a16="http://schemas.microsoft.com/office/drawing/2014/main" id="{717193D4-749B-90F1-6673-DDDC5B5449B5}"/>
              </a:ext>
            </a:extLst>
          </p:cNvPr>
          <p:cNvPicPr>
            <a:picLocks noChangeAspect="1"/>
          </p:cNvPicPr>
          <p:nvPr/>
        </p:nvPicPr>
        <p:blipFill>
          <a:blip r:embed="rId5"/>
          <a:stretch>
            <a:fillRect/>
          </a:stretch>
        </p:blipFill>
        <p:spPr>
          <a:xfrm>
            <a:off x="6108957" y="3750238"/>
            <a:ext cx="1325366" cy="1325366"/>
          </a:xfrm>
          <a:prstGeom prst="rect">
            <a:avLst/>
          </a:prstGeom>
        </p:spPr>
      </p:pic>
    </p:spTree>
    <p:extLst>
      <p:ext uri="{BB962C8B-B14F-4D97-AF65-F5344CB8AC3E}">
        <p14:creationId xmlns:p14="http://schemas.microsoft.com/office/powerpoint/2010/main" val="3970385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75A87-BB86-7E18-1DEA-4D7A72472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9B127-1F8F-3E60-498F-BB8F07021868}"/>
              </a:ext>
            </a:extLst>
          </p:cNvPr>
          <p:cNvSpPr>
            <a:spLocks noGrp="1"/>
          </p:cNvSpPr>
          <p:nvPr>
            <p:ph type="title"/>
          </p:nvPr>
        </p:nvSpPr>
        <p:spPr>
          <a:xfrm>
            <a:off x="357808" y="311505"/>
            <a:ext cx="8229600" cy="1143000"/>
          </a:xfrm>
        </p:spPr>
        <p:txBody>
          <a:bodyPr/>
          <a:lstStyle/>
          <a:p>
            <a:r>
              <a:rPr lang="en-GB" b="1" dirty="0">
                <a:solidFill>
                  <a:schemeClr val="tx2"/>
                </a:solidFill>
                <a:latin typeface="Arial" panose="020B0604020202020204" pitchFamily="34" charset="0"/>
                <a:cs typeface="Arial" panose="020B0604020202020204" pitchFamily="34" charset="0"/>
              </a:rPr>
              <a:t>Functional Diagram</a:t>
            </a:r>
            <a:endParaRPr b="1" dirty="0">
              <a:solidFill>
                <a:schemeClr val="tx2"/>
              </a:solidFill>
              <a:latin typeface="Arial" panose="020B0604020202020204" pitchFamily="34" charset="0"/>
              <a:cs typeface="Arial" panose="020B0604020202020204" pitchFamily="34" charset="0"/>
            </a:endParaRPr>
          </a:p>
        </p:txBody>
      </p:sp>
      <p:pic>
        <p:nvPicPr>
          <p:cNvPr id="5" name="Content Placeholder 4" descr="A diagram of a diagram&#10;&#10;AI-generated content may be incorrect.">
            <a:extLst>
              <a:ext uri="{FF2B5EF4-FFF2-40B4-BE49-F238E27FC236}">
                <a16:creationId xmlns:a16="http://schemas.microsoft.com/office/drawing/2014/main" id="{B7A977FC-C2C5-FEF5-947B-633847CF776F}"/>
              </a:ext>
            </a:extLst>
          </p:cNvPr>
          <p:cNvPicPr>
            <a:picLocks noGrp="1" noChangeAspect="1"/>
          </p:cNvPicPr>
          <p:nvPr>
            <p:ph idx="1"/>
          </p:nvPr>
        </p:nvPicPr>
        <p:blipFill>
          <a:blip r:embed="rId2"/>
          <a:srcRect t="1949" b="10609"/>
          <a:stretch>
            <a:fillRect/>
          </a:stretch>
        </p:blipFill>
        <p:spPr>
          <a:xfrm>
            <a:off x="320938" y="1666754"/>
            <a:ext cx="8418328" cy="4155312"/>
          </a:xfrm>
        </p:spPr>
      </p:pic>
      <p:pic>
        <p:nvPicPr>
          <p:cNvPr id="6" name="Picture 5">
            <a:extLst>
              <a:ext uri="{FF2B5EF4-FFF2-40B4-BE49-F238E27FC236}">
                <a16:creationId xmlns:a16="http://schemas.microsoft.com/office/drawing/2014/main" id="{A49203F4-2CB5-2DF4-4907-89502E573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8979191-EA56-8147-013E-0AF321DA9B2C}"/>
              </a:ext>
            </a:extLst>
          </p:cNvPr>
          <p:cNvPicPr>
            <a:picLocks noChangeAspect="1"/>
          </p:cNvPicPr>
          <p:nvPr/>
        </p:nvPicPr>
        <p:blipFill>
          <a:blip r:embed="rId4"/>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235253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960A1D-1BDF-CBE4-42B7-933807BEF46F}"/>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A6949-8F04-B625-2A00-994C36131BBE}"/>
              </a:ext>
            </a:extLst>
          </p:cNvPr>
          <p:cNvSpPr>
            <a:spLocks noGrp="1"/>
          </p:cNvSpPr>
          <p:nvPr>
            <p:ph type="title"/>
          </p:nvPr>
        </p:nvSpPr>
        <p:spPr>
          <a:xfrm>
            <a:off x="235392" y="640080"/>
            <a:ext cx="2934528" cy="3573516"/>
          </a:xfrm>
        </p:spPr>
        <p:txBody>
          <a:bodyPr vert="horz" lIns="91440" tIns="45720" rIns="91440" bIns="45720" rtlCol="0" anchor="b">
            <a:normAutofit/>
          </a:bodyPr>
          <a:lstStyle/>
          <a:p>
            <a:pPr algn="l" defTabSz="914400">
              <a:lnSpc>
                <a:spcPct val="90000"/>
              </a:lnSpc>
            </a:pPr>
            <a:r>
              <a:rPr lang="en-US" sz="4800" b="1" kern="1200" dirty="0">
                <a:solidFill>
                  <a:schemeClr val="tx2"/>
                </a:solidFill>
                <a:latin typeface="Arial" panose="020B0604020202020204" pitchFamily="34" charset="0"/>
                <a:cs typeface="Arial" panose="020B0604020202020204" pitchFamily="34" charset="0"/>
              </a:rPr>
              <a:t>Data Overview </a:t>
            </a:r>
            <a:r>
              <a:rPr lang="en-US" sz="1800" b="1" kern="1200" dirty="0">
                <a:solidFill>
                  <a:schemeClr val="tx1"/>
                </a:solidFill>
                <a:latin typeface="Arial" panose="020B0604020202020204" pitchFamily="34" charset="0"/>
                <a:cs typeface="Arial" panose="020B0604020202020204" pitchFamily="34" charset="0"/>
              </a:rPr>
              <a:t>1/2</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sX0" fmla="*/ 0 w 2441321"/>
              <a:gd name="csY0" fmla="*/ 0 h 18288"/>
              <a:gd name="csX1" fmla="*/ 585917 w 2441321"/>
              <a:gd name="csY1" fmla="*/ 0 h 18288"/>
              <a:gd name="csX2" fmla="*/ 1196247 w 2441321"/>
              <a:gd name="csY2" fmla="*/ 0 h 18288"/>
              <a:gd name="csX3" fmla="*/ 1806578 w 2441321"/>
              <a:gd name="csY3" fmla="*/ 0 h 18288"/>
              <a:gd name="csX4" fmla="*/ 2441321 w 2441321"/>
              <a:gd name="csY4" fmla="*/ 0 h 18288"/>
              <a:gd name="csX5" fmla="*/ 2441321 w 2441321"/>
              <a:gd name="csY5" fmla="*/ 18288 h 18288"/>
              <a:gd name="csX6" fmla="*/ 1830991 w 2441321"/>
              <a:gd name="csY6" fmla="*/ 18288 h 18288"/>
              <a:gd name="csX7" fmla="*/ 1269487 w 2441321"/>
              <a:gd name="csY7" fmla="*/ 18288 h 18288"/>
              <a:gd name="csX8" fmla="*/ 707983 w 2441321"/>
              <a:gd name="csY8" fmla="*/ 18288 h 18288"/>
              <a:gd name="csX9" fmla="*/ 0 w 2441321"/>
              <a:gd name="csY9" fmla="*/ 18288 h 18288"/>
              <a:gd name="csX10" fmla="*/ 0 w 2441321"/>
              <a:gd name="csY10"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yellow paper with text&#10;&#10;AI-generated content may be incorrect.">
            <a:extLst>
              <a:ext uri="{FF2B5EF4-FFF2-40B4-BE49-F238E27FC236}">
                <a16:creationId xmlns:a16="http://schemas.microsoft.com/office/drawing/2014/main" id="{C56B481A-FE59-474E-AEA3-949F72FB82A5}"/>
              </a:ext>
            </a:extLst>
          </p:cNvPr>
          <p:cNvPicPr>
            <a:picLocks noChangeAspect="1"/>
          </p:cNvPicPr>
          <p:nvPr/>
        </p:nvPicPr>
        <p:blipFill>
          <a:blip r:embed="rId2"/>
          <a:stretch>
            <a:fillRect/>
          </a:stretch>
        </p:blipFill>
        <p:spPr>
          <a:xfrm>
            <a:off x="4045420" y="640080"/>
            <a:ext cx="4301565" cy="5550408"/>
          </a:xfrm>
          <a:prstGeom prst="rect">
            <a:avLst/>
          </a:prstGeom>
        </p:spPr>
      </p:pic>
      <p:pic>
        <p:nvPicPr>
          <p:cNvPr id="6" name="Picture 5" descr="A blue and black logo&#10;&#10;AI-generated content may be incorrect.">
            <a:extLst>
              <a:ext uri="{FF2B5EF4-FFF2-40B4-BE49-F238E27FC236}">
                <a16:creationId xmlns:a16="http://schemas.microsoft.com/office/drawing/2014/main" id="{53673A23-398E-546D-4287-DBB76A059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C2BB7D2D-1EEC-A081-3860-B56885CC1DFD}"/>
              </a:ext>
            </a:extLst>
          </p:cNvPr>
          <p:cNvPicPr>
            <a:picLocks noChangeAspect="1"/>
          </p:cNvPicPr>
          <p:nvPr/>
        </p:nvPicPr>
        <p:blipFill>
          <a:blip r:embed="rId4"/>
          <a:srcRect t="27623" b="29845"/>
          <a:stretch>
            <a:fillRect/>
          </a:stretch>
        </p:blipFill>
        <p:spPr>
          <a:xfrm>
            <a:off x="7686703" y="6086777"/>
            <a:ext cx="1198880" cy="509905"/>
          </a:xfrm>
          <a:prstGeom prst="rect">
            <a:avLst/>
          </a:prstGeom>
        </p:spPr>
      </p:pic>
    </p:spTree>
    <p:extLst>
      <p:ext uri="{BB962C8B-B14F-4D97-AF65-F5344CB8AC3E}">
        <p14:creationId xmlns:p14="http://schemas.microsoft.com/office/powerpoint/2010/main" val="3711415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E5A24B-C098-AEE8-24BE-4BEFC3CF7062}"/>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C912A-5788-C691-2CBA-117D353750D8}"/>
              </a:ext>
            </a:extLst>
          </p:cNvPr>
          <p:cNvSpPr>
            <a:spLocks noGrp="1"/>
          </p:cNvSpPr>
          <p:nvPr>
            <p:ph type="title"/>
          </p:nvPr>
        </p:nvSpPr>
        <p:spPr>
          <a:xfrm>
            <a:off x="1" y="543604"/>
            <a:ext cx="9144000" cy="952846"/>
          </a:xfrm>
          <a:solidFill>
            <a:schemeClr val="bg1"/>
          </a:solidFill>
        </p:spPr>
        <p:txBody>
          <a:bodyPr vert="horz" lIns="91440" tIns="45720" rIns="91440" bIns="45720" rtlCol="0" anchor="ctr">
            <a:noAutofit/>
          </a:bodyPr>
          <a:lstStyle/>
          <a:p>
            <a:pPr defTabSz="914400">
              <a:lnSpc>
                <a:spcPct val="90000"/>
              </a:lnSpc>
            </a:pPr>
            <a:r>
              <a:rPr lang="en-US" sz="3600" b="1" kern="1200" dirty="0">
                <a:solidFill>
                  <a:schemeClr val="tx2"/>
                </a:solidFill>
                <a:latin typeface="Arial" panose="020B0604020202020204" pitchFamily="34" charset="0"/>
                <a:cs typeface="Arial" panose="020B0604020202020204" pitchFamily="34" charset="0"/>
              </a:rPr>
              <a:t>Data Overview</a:t>
            </a:r>
            <a:br>
              <a:rPr lang="en-US" sz="3600" b="1" kern="1200" dirty="0">
                <a:solidFill>
                  <a:schemeClr val="tx2"/>
                </a:solidFill>
                <a:latin typeface="Arial" panose="020B0604020202020204" pitchFamily="34" charset="0"/>
                <a:cs typeface="Arial" panose="020B0604020202020204" pitchFamily="34" charset="0"/>
              </a:rPr>
            </a:br>
            <a:r>
              <a:rPr lang="en-US" sz="3600" b="1" kern="1200" dirty="0">
                <a:solidFill>
                  <a:schemeClr val="tx2"/>
                </a:solidFill>
                <a:latin typeface="Arial" panose="020B0604020202020204" pitchFamily="34" charset="0"/>
                <a:cs typeface="Arial" panose="020B0604020202020204" pitchFamily="34" charset="0"/>
              </a:rPr>
              <a:t>Proposed quote</a:t>
            </a:r>
            <a:r>
              <a:rPr lang="ru-RU" sz="3600" b="1" kern="1200" dirty="0">
                <a:solidFill>
                  <a:schemeClr val="tx2"/>
                </a:solidFill>
                <a:latin typeface="Arial" panose="020B0604020202020204" pitchFamily="34" charset="0"/>
                <a:cs typeface="Arial" panose="020B0604020202020204" pitchFamily="34" charset="0"/>
              </a:rPr>
              <a:t> </a:t>
            </a:r>
            <a:br>
              <a:rPr lang="ru-RU" sz="3600" b="1" kern="1200" dirty="0">
                <a:solidFill>
                  <a:schemeClr val="tx2"/>
                </a:solidFill>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2/2</a:t>
            </a:r>
            <a:endParaRPr lang="en-US" sz="1800" b="1" kern="1200" dirty="0">
              <a:solidFill>
                <a:schemeClr val="tx2"/>
              </a:solidFill>
              <a:latin typeface="Arial" panose="020B0604020202020204" pitchFamily="34" charset="0"/>
              <a:cs typeface="Arial" panose="020B0604020202020204" pitchFamily="34" charset="0"/>
            </a:endParaRPr>
          </a:p>
        </p:txBody>
      </p:sp>
      <p:pic>
        <p:nvPicPr>
          <p:cNvPr id="4" name="Picture 3" descr="A red and white document with text&#10;&#10;AI-generated content may be incorrect.">
            <a:extLst>
              <a:ext uri="{FF2B5EF4-FFF2-40B4-BE49-F238E27FC236}">
                <a16:creationId xmlns:a16="http://schemas.microsoft.com/office/drawing/2014/main" id="{F53922EA-7BD8-8E34-8698-84C8F5A95515}"/>
              </a:ext>
            </a:extLst>
          </p:cNvPr>
          <p:cNvPicPr>
            <a:picLocks noChangeAspect="1"/>
          </p:cNvPicPr>
          <p:nvPr/>
        </p:nvPicPr>
        <p:blipFill>
          <a:blip r:embed="rId2"/>
          <a:stretch>
            <a:fillRect/>
          </a:stretch>
        </p:blipFill>
        <p:spPr>
          <a:xfrm>
            <a:off x="559030" y="1675227"/>
            <a:ext cx="8025938" cy="4394199"/>
          </a:xfrm>
          <a:prstGeom prst="rect">
            <a:avLst/>
          </a:prstGeom>
        </p:spPr>
      </p:pic>
      <p:pic>
        <p:nvPicPr>
          <p:cNvPr id="6" name="Picture 5" descr="A blue and black logo&#10;&#10;AI-generated content may be incorrect.">
            <a:extLst>
              <a:ext uri="{FF2B5EF4-FFF2-40B4-BE49-F238E27FC236}">
                <a16:creationId xmlns:a16="http://schemas.microsoft.com/office/drawing/2014/main" id="{F9713E9E-7458-16D9-9FC8-66DFE5B16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11EFE9EB-0E91-3C99-90DD-7CE76FBCB00C}"/>
              </a:ext>
            </a:extLst>
          </p:cNvPr>
          <p:cNvPicPr>
            <a:picLocks noChangeAspect="1"/>
          </p:cNvPicPr>
          <p:nvPr/>
        </p:nvPicPr>
        <p:blipFill>
          <a:blip r:embed="rId4"/>
          <a:srcRect t="27623" b="29845"/>
          <a:stretch>
            <a:fillRect/>
          </a:stretch>
        </p:blipFill>
        <p:spPr>
          <a:xfrm>
            <a:off x="7686703" y="6086777"/>
            <a:ext cx="1198880" cy="509905"/>
          </a:xfrm>
          <a:prstGeom prst="rect">
            <a:avLst/>
          </a:prstGeom>
        </p:spPr>
      </p:pic>
      <p:sp>
        <p:nvSpPr>
          <p:cNvPr id="3" name="TextBox 2">
            <a:extLst>
              <a:ext uri="{FF2B5EF4-FFF2-40B4-BE49-F238E27FC236}">
                <a16:creationId xmlns:a16="http://schemas.microsoft.com/office/drawing/2014/main" id="{358DA5F0-3D6C-DBB9-F0C6-5322F985E39A}"/>
              </a:ext>
            </a:extLst>
          </p:cNvPr>
          <p:cNvSpPr txBox="1"/>
          <p:nvPr/>
        </p:nvSpPr>
        <p:spPr>
          <a:xfrm>
            <a:off x="8199120" y="863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788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09954-F1DB-F0DD-9250-0F77B33C8486}"/>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B26174F8-4623-8A57-D639-B5FB2D7C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BBD77-B1B7-088C-EFDF-6FF8AB5E78A0}"/>
              </a:ext>
            </a:extLst>
          </p:cNvPr>
          <p:cNvSpPr>
            <a:spLocks noGrp="1"/>
          </p:cNvSpPr>
          <p:nvPr>
            <p:ph type="title"/>
          </p:nvPr>
        </p:nvSpPr>
        <p:spPr>
          <a:xfrm>
            <a:off x="0" y="651752"/>
            <a:ext cx="9144000" cy="744836"/>
          </a:xfrm>
          <a:solidFill>
            <a:schemeClr val="bg1"/>
          </a:solidFill>
        </p:spPr>
        <p:txBody>
          <a:bodyPr vert="horz" lIns="91440" tIns="45720" rIns="91440" bIns="45720" rtlCol="0" anchor="ctr">
            <a:noAutofit/>
          </a:bodyPr>
          <a:lstStyle/>
          <a:p>
            <a:pPr defTabSz="914400">
              <a:lnSpc>
                <a:spcPct val="90000"/>
              </a:lnSpc>
            </a:pPr>
            <a:r>
              <a:rPr lang="en-US" sz="3200" b="1" kern="1200" dirty="0">
                <a:solidFill>
                  <a:schemeClr val="tx2"/>
                </a:solidFill>
                <a:latin typeface="Arial" panose="020B0604020202020204" pitchFamily="34" charset="0"/>
                <a:cs typeface="Arial" panose="020B0604020202020204" pitchFamily="34" charset="0"/>
              </a:rPr>
              <a:t>Data Collection and Preparation – CSV File</a:t>
            </a:r>
          </a:p>
        </p:txBody>
      </p:sp>
      <p:pic>
        <p:nvPicPr>
          <p:cNvPr id="6" name="Picture 5" descr="A blue and black logo&#10;&#10;AI-generated content may be incorrect.">
            <a:extLst>
              <a:ext uri="{FF2B5EF4-FFF2-40B4-BE49-F238E27FC236}">
                <a16:creationId xmlns:a16="http://schemas.microsoft.com/office/drawing/2014/main" id="{71FD2BE6-56A1-FA12-9114-934DE681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 y="5974995"/>
            <a:ext cx="1659835" cy="7334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ED6D86E6-A262-B2BD-C5FF-5297A78FC3EF}"/>
              </a:ext>
            </a:extLst>
          </p:cNvPr>
          <p:cNvPicPr>
            <a:picLocks noChangeAspect="1"/>
          </p:cNvPicPr>
          <p:nvPr/>
        </p:nvPicPr>
        <p:blipFill>
          <a:blip r:embed="rId3"/>
          <a:srcRect t="27623" b="29845"/>
          <a:stretch>
            <a:fillRect/>
          </a:stretch>
        </p:blipFill>
        <p:spPr>
          <a:xfrm>
            <a:off x="7686703" y="6086777"/>
            <a:ext cx="1198880" cy="50990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B4FC6582-4327-AE43-E093-65B9A4C779BC}"/>
              </a:ext>
            </a:extLst>
          </p:cNvPr>
          <p:cNvPicPr>
            <a:picLocks noChangeAspect="1"/>
          </p:cNvPicPr>
          <p:nvPr/>
        </p:nvPicPr>
        <p:blipFill>
          <a:blip r:embed="rId4"/>
          <a:stretch>
            <a:fillRect/>
          </a:stretch>
        </p:blipFill>
        <p:spPr>
          <a:xfrm>
            <a:off x="451743" y="1388303"/>
            <a:ext cx="8275568" cy="4353356"/>
          </a:xfrm>
          <a:prstGeom prst="rect">
            <a:avLst/>
          </a:prstGeom>
        </p:spPr>
      </p:pic>
    </p:spTree>
    <p:extLst>
      <p:ext uri="{BB962C8B-B14F-4D97-AF65-F5344CB8AC3E}">
        <p14:creationId xmlns:p14="http://schemas.microsoft.com/office/powerpoint/2010/main" val="3370851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2263</TotalTime>
  <Words>1595</Words>
  <Application>Microsoft Macintosh PowerPoint</Application>
  <PresentationFormat>On-screen Show (4:3)</PresentationFormat>
  <Paragraphs>253</Paragraphs>
  <Slides>31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Arial</vt:lpstr>
      <vt:lpstr>Calibri</vt:lpstr>
      <vt:lpstr>Cambria Math</vt:lpstr>
      <vt:lpstr>Heebo</vt:lpstr>
      <vt:lpstr>Inter</vt:lpstr>
      <vt:lpstr>Times New Roman</vt:lpstr>
      <vt:lpstr>Urbanist</vt:lpstr>
      <vt:lpstr>Office Theme</vt:lpstr>
      <vt:lpstr>AI-Based Ballpark Quotation Tool</vt:lpstr>
      <vt:lpstr>Table of Contents</vt:lpstr>
      <vt:lpstr>Project Objective</vt:lpstr>
      <vt:lpstr>Value Proposition</vt:lpstr>
      <vt:lpstr>Sustainable Development Goal</vt:lpstr>
      <vt:lpstr>Functional Diagram</vt:lpstr>
      <vt:lpstr>Data Overview 1/2</vt:lpstr>
      <vt:lpstr>Data Overview Proposed quote  2/2</vt:lpstr>
      <vt:lpstr>Data Collection and Preparation – CSV File</vt:lpstr>
      <vt:lpstr>PowerPoint Presentation</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Parpikhodjaev  Javokhirbek</cp:lastModifiedBy>
  <cp:revision>24</cp:revision>
  <dcterms:created xsi:type="dcterms:W3CDTF">2013-01-27T09:14:16Z</dcterms:created>
  <dcterms:modified xsi:type="dcterms:W3CDTF">2025-12-10T06:54:49Z</dcterms:modified>
  <cp:category/>
</cp:coreProperties>
</file>